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77" r:id="rId2"/>
    <p:sldMasterId id="2147483693" r:id="rId3"/>
  </p:sldMasterIdLst>
  <p:notesMasterIdLst>
    <p:notesMasterId r:id="rId55"/>
  </p:notesMasterIdLst>
  <p:handoutMasterIdLst>
    <p:handoutMasterId r:id="rId56"/>
  </p:handoutMasterIdLst>
  <p:sldIdLst>
    <p:sldId id="272" r:id="rId4"/>
    <p:sldId id="273" r:id="rId5"/>
    <p:sldId id="302" r:id="rId6"/>
    <p:sldId id="307" r:id="rId7"/>
    <p:sldId id="325" r:id="rId8"/>
    <p:sldId id="275" r:id="rId9"/>
    <p:sldId id="328" r:id="rId10"/>
    <p:sldId id="276" r:id="rId11"/>
    <p:sldId id="308" r:id="rId12"/>
    <p:sldId id="277" r:id="rId13"/>
    <p:sldId id="294" r:id="rId14"/>
    <p:sldId id="309" r:id="rId15"/>
    <p:sldId id="278" r:id="rId16"/>
    <p:sldId id="293" r:id="rId17"/>
    <p:sldId id="279" r:id="rId18"/>
    <p:sldId id="280" r:id="rId19"/>
    <p:sldId id="301" r:id="rId20"/>
    <p:sldId id="312" r:id="rId21"/>
    <p:sldId id="281" r:id="rId22"/>
    <p:sldId id="313" r:id="rId23"/>
    <p:sldId id="282" r:id="rId24"/>
    <p:sldId id="314" r:id="rId25"/>
    <p:sldId id="283" r:id="rId26"/>
    <p:sldId id="305" r:id="rId27"/>
    <p:sldId id="335" r:id="rId28"/>
    <p:sldId id="284" r:id="rId29"/>
    <p:sldId id="289" r:id="rId30"/>
    <p:sldId id="285" r:id="rId31"/>
    <p:sldId id="295" r:id="rId32"/>
    <p:sldId id="315" r:id="rId33"/>
    <p:sldId id="296" r:id="rId34"/>
    <p:sldId id="290" r:id="rId35"/>
    <p:sldId id="287" r:id="rId36"/>
    <p:sldId id="298" r:id="rId37"/>
    <p:sldId id="306" r:id="rId38"/>
    <p:sldId id="316" r:id="rId39"/>
    <p:sldId id="320" r:id="rId40"/>
    <p:sldId id="329" r:id="rId41"/>
    <p:sldId id="321" r:id="rId42"/>
    <p:sldId id="336" r:id="rId43"/>
    <p:sldId id="319" r:id="rId44"/>
    <p:sldId id="326" r:id="rId45"/>
    <p:sldId id="317" r:id="rId46"/>
    <p:sldId id="318" r:id="rId47"/>
    <p:sldId id="291" r:id="rId48"/>
    <p:sldId id="327" r:id="rId49"/>
    <p:sldId id="300" r:id="rId50"/>
    <p:sldId id="337" r:id="rId51"/>
    <p:sldId id="333" r:id="rId52"/>
    <p:sldId id="322" r:id="rId53"/>
    <p:sldId id="286" r:id="rId5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5C5C5C"/>
    <a:srgbClr val="C01B1C"/>
    <a:srgbClr val="C40836"/>
    <a:srgbClr val="590F4A"/>
    <a:srgbClr val="166813"/>
    <a:srgbClr val="004FBB"/>
    <a:srgbClr val="383838"/>
    <a:srgbClr val="00A2D7"/>
    <a:srgbClr val="FFC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12" autoAdjust="0"/>
    <p:restoredTop sz="94518" autoAdjust="0"/>
  </p:normalViewPr>
  <p:slideViewPr>
    <p:cSldViewPr>
      <p:cViewPr varScale="1">
        <p:scale>
          <a:sx n="206" d="100"/>
          <a:sy n="206" d="100"/>
        </p:scale>
        <p:origin x="176" y="408"/>
      </p:cViewPr>
      <p:guideLst>
        <p:guide orient="horz" pos="1620"/>
        <p:guide pos="2925"/>
      </p:guideLst>
    </p:cSldViewPr>
  </p:slideViewPr>
  <p:outlineViewPr>
    <p:cViewPr>
      <p:scale>
        <a:sx n="33" d="100"/>
        <a:sy n="33" d="100"/>
      </p:scale>
      <p:origin x="0" y="4984"/>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86E606-A10F-224D-985D-2B96CE18CE37}" type="datetimeFigureOut">
              <a:rPr lang="en-US" smtClean="0"/>
              <a:pPr/>
              <a:t>12/7/17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A98AA6-3752-434A-BDF7-58C9E8FDA662}" type="slidenum">
              <a:rPr lang="en-US" smtClean="0"/>
              <a:pPr/>
              <a:t>‹#›</a:t>
            </a:fld>
            <a:endParaRPr lang="en-US"/>
          </a:p>
        </p:txBody>
      </p:sp>
    </p:spTree>
    <p:extLst>
      <p:ext uri="{BB962C8B-B14F-4D97-AF65-F5344CB8AC3E}">
        <p14:creationId xmlns:p14="http://schemas.microsoft.com/office/powerpoint/2010/main" val="1960184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D0EEA6-3FE3-4FAA-B648-A79F7B237411}" type="datetimeFigureOut">
              <a:rPr lang="en-AU" smtClean="0"/>
              <a:pPr/>
              <a:t>7/12/17</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60B50-68CE-4856-A7F5-953E39274F9E}" type="slidenum">
              <a:rPr lang="en-AU" smtClean="0"/>
              <a:pPr/>
              <a:t>‹#›</a:t>
            </a:fld>
            <a:endParaRPr lang="en-AU"/>
          </a:p>
        </p:txBody>
      </p:sp>
    </p:spTree>
    <p:extLst>
      <p:ext uri="{BB962C8B-B14F-4D97-AF65-F5344CB8AC3E}">
        <p14:creationId xmlns:p14="http://schemas.microsoft.com/office/powerpoint/2010/main" val="5994075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5</a:t>
            </a:fld>
            <a:endParaRPr lang="en-AU"/>
          </a:p>
        </p:txBody>
      </p:sp>
    </p:spTree>
    <p:extLst>
      <p:ext uri="{BB962C8B-B14F-4D97-AF65-F5344CB8AC3E}">
        <p14:creationId xmlns:p14="http://schemas.microsoft.com/office/powerpoint/2010/main" val="2041207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6</a:t>
            </a:fld>
            <a:endParaRPr lang="en-AU"/>
          </a:p>
        </p:txBody>
      </p:sp>
    </p:spTree>
    <p:extLst>
      <p:ext uri="{BB962C8B-B14F-4D97-AF65-F5344CB8AC3E}">
        <p14:creationId xmlns:p14="http://schemas.microsoft.com/office/powerpoint/2010/main" val="1974790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7</a:t>
            </a:fld>
            <a:endParaRPr lang="en-AU"/>
          </a:p>
        </p:txBody>
      </p:sp>
    </p:spTree>
    <p:extLst>
      <p:ext uri="{BB962C8B-B14F-4D97-AF65-F5344CB8AC3E}">
        <p14:creationId xmlns:p14="http://schemas.microsoft.com/office/powerpoint/2010/main" val="1699977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552" y="497516"/>
            <a:ext cx="8208912" cy="1620179"/>
          </a:xfrm>
        </p:spPr>
        <p:txBody>
          <a:bodyPr>
            <a:normAutofit/>
          </a:bodyPr>
          <a:lstStyle>
            <a:lvl1pPr algn="l">
              <a:defRPr sz="5400">
                <a:solidFill>
                  <a:srgbClr val="000000"/>
                </a:solidFill>
              </a:defRPr>
            </a:lvl1pPr>
          </a:lstStyle>
          <a:p>
            <a:r>
              <a:rPr lang="en-AU" dirty="0" smtClean="0"/>
              <a:t>Click to edit Master title style</a:t>
            </a:r>
            <a:endParaRPr lang="en-AU" dirty="0"/>
          </a:p>
        </p:txBody>
      </p:sp>
      <p:sp>
        <p:nvSpPr>
          <p:cNvPr id="3" name="Subtitle 2"/>
          <p:cNvSpPr>
            <a:spLocks noGrp="1"/>
          </p:cNvSpPr>
          <p:nvPr>
            <p:ph type="subTitle" idx="1"/>
          </p:nvPr>
        </p:nvSpPr>
        <p:spPr>
          <a:xfrm>
            <a:off x="539552" y="2171700"/>
            <a:ext cx="8208912" cy="1314450"/>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AU" dirty="0" smtClean="0"/>
              <a:t>Click to edit Master subtitle style</a:t>
            </a:r>
            <a:endParaRPr lang="en-AU" dirty="0"/>
          </a:p>
        </p:txBody>
      </p:sp>
    </p:spTree>
    <p:extLst>
      <p:ext uri="{BB962C8B-B14F-4D97-AF65-F5344CB8AC3E}">
        <p14:creationId xmlns:p14="http://schemas.microsoft.com/office/powerpoint/2010/main" val="33837449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our background title +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99884C-756A-1343-825C-902DCF4F245A}" type="slidenum">
              <a:rPr lang="en-AU" kern="0" smtClean="0"/>
              <a:pPr/>
              <a:t>‹#›</a:t>
            </a:fld>
            <a:endParaRPr lang="en-AU" kern="0" dirty="0"/>
          </a:p>
        </p:txBody>
      </p:sp>
      <p:sp>
        <p:nvSpPr>
          <p:cNvPr id="6" name="Title 1"/>
          <p:cNvSpPr txBox="1">
            <a:spLocks/>
          </p:cNvSpPr>
          <p:nvPr userDrawn="1"/>
        </p:nvSpPr>
        <p:spPr>
          <a:xfrm>
            <a:off x="395536" y="205979"/>
            <a:ext cx="8352928" cy="857250"/>
          </a:xfrm>
          <a:prstGeom prst="rect">
            <a:avLst/>
          </a:prstGeom>
        </p:spPr>
        <p:txBody>
          <a:bodyPr vert="horz" lIns="0" tIns="0" rIns="0" bIns="0" rtlCol="0" anchor="ctr">
            <a:normAutofit/>
          </a:body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smtClean="0">
                <a:ln>
                  <a:noFill/>
                </a:ln>
                <a:solidFill>
                  <a:schemeClr val="tx1"/>
                </a:solidFill>
                <a:effectLst/>
                <a:uLnTx/>
                <a:uFillTx/>
                <a:latin typeface="+mj-lt"/>
                <a:ea typeface="+mj-ea"/>
                <a:cs typeface="+mj-cs"/>
              </a:rPr>
              <a:t>Click to edit Master title style</a:t>
            </a:r>
            <a:endParaRPr kumimoji="0" lang="en-AU"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Content Placeholder 2"/>
          <p:cNvSpPr>
            <a:spLocks noGrp="1"/>
          </p:cNvSpPr>
          <p:nvPr>
            <p:ph idx="1"/>
          </p:nvPr>
        </p:nvSpPr>
        <p:spPr>
          <a:xfrm>
            <a:off x="395536" y="1200152"/>
            <a:ext cx="8352928" cy="3423827"/>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72183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
        <p:nvSpPr>
          <p:cNvPr id="5" name="Title 1"/>
          <p:cNvSpPr>
            <a:spLocks noGrp="1"/>
          </p:cNvSpPr>
          <p:nvPr>
            <p:ph type="title"/>
          </p:nvPr>
        </p:nvSpPr>
        <p:spPr>
          <a:xfrm>
            <a:off x="395536" y="205979"/>
            <a:ext cx="8352928" cy="857250"/>
          </a:xfrm>
        </p:spPr>
        <p:txBody>
          <a:bodyPr/>
          <a:lstStyle/>
          <a:p>
            <a:r>
              <a:rPr lang="en-AU" smtClean="0"/>
              <a:t>Click to edit Master title style</a:t>
            </a:r>
            <a:endParaRPr lang="en-AU" dirty="0"/>
          </a:p>
        </p:txBody>
      </p:sp>
      <p:sp>
        <p:nvSpPr>
          <p:cNvPr id="6" name="Content Placeholder 2"/>
          <p:cNvSpPr>
            <a:spLocks noGrp="1"/>
          </p:cNvSpPr>
          <p:nvPr>
            <p:ph idx="1"/>
          </p:nvPr>
        </p:nvSpPr>
        <p:spPr>
          <a:xfrm>
            <a:off x="395536" y="1200152"/>
            <a:ext cx="8352928" cy="3423827"/>
          </a:xfrm>
        </p:spPr>
        <p:txBody>
          <a:bodyPr/>
          <a:lstStyle/>
          <a:p>
            <a:pPr lvl="0"/>
            <a:endParaRPr lang="en-AU" dirty="0" smtClean="0"/>
          </a:p>
        </p:txBody>
      </p:sp>
    </p:spTree>
    <p:extLst>
      <p:ext uri="{BB962C8B-B14F-4D97-AF65-F5344CB8AC3E}">
        <p14:creationId xmlns:p14="http://schemas.microsoft.com/office/powerpoint/2010/main" val="141347994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smtClean="0"/>
              <a:t>Click to edit Master title style</a:t>
            </a:r>
            <a:endParaRPr lang="en-AU" dirty="0"/>
          </a:p>
        </p:txBody>
      </p:sp>
      <p:sp>
        <p:nvSpPr>
          <p:cNvPr id="3" name="Content Placeholder 2"/>
          <p:cNvSpPr>
            <a:spLocks noGrp="1"/>
          </p:cNvSpPr>
          <p:nvPr>
            <p:ph sz="half" idx="1"/>
          </p:nvPr>
        </p:nvSpPr>
        <p:spPr>
          <a:xfrm>
            <a:off x="395536" y="1200152"/>
            <a:ext cx="4104456"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p:txBody>
      </p:sp>
      <p:sp>
        <p:nvSpPr>
          <p:cNvPr id="4" name="Content Placeholder 3"/>
          <p:cNvSpPr>
            <a:spLocks noGrp="1"/>
          </p:cNvSpPr>
          <p:nvPr>
            <p:ph sz="half" idx="2"/>
          </p:nvPr>
        </p:nvSpPr>
        <p:spPr>
          <a:xfrm>
            <a:off x="4572000" y="1200152"/>
            <a:ext cx="4176464"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p:txBody>
      </p:sp>
      <p:sp>
        <p:nvSpPr>
          <p:cNvPr id="9"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smtClean="0"/>
              <a:t>Click to edit Master title style</a:t>
            </a:r>
            <a:endParaRPr lang="en-AU" dirty="0"/>
          </a:p>
        </p:txBody>
      </p:sp>
      <p:sp>
        <p:nvSpPr>
          <p:cNvPr id="7"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7449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lvl1pPr>
              <a:defRPr baseline="0">
                <a:latin typeface="Powderfinger Type" charset="0"/>
              </a:defRPr>
            </a:lvl1pPr>
          </a:lstStyle>
          <a:p>
            <a:r>
              <a:rPr lang="en-AU" dirty="0" smtClean="0"/>
              <a:t>Click to edit Master title style</a:t>
            </a:r>
            <a:endParaRPr lang="en-AU" dirty="0"/>
          </a:p>
        </p:txBody>
      </p:sp>
      <p:sp>
        <p:nvSpPr>
          <p:cNvPr id="3" name="Content Placeholder 2"/>
          <p:cNvSpPr>
            <a:spLocks noGrp="1"/>
          </p:cNvSpPr>
          <p:nvPr>
            <p:ph idx="1"/>
          </p:nvPr>
        </p:nvSpPr>
        <p:spPr>
          <a:xfrm>
            <a:off x="395536" y="1200152"/>
            <a:ext cx="8352928" cy="3423827"/>
          </a:xfrm>
        </p:spPr>
        <p:txBody>
          <a:bodyPr/>
          <a:lstStyle/>
          <a:p>
            <a:pPr lvl="0"/>
            <a:r>
              <a:rPr lang="en-AU" dirty="0" smtClean="0"/>
              <a:t>Click to edit Master text styles</a:t>
            </a:r>
          </a:p>
          <a:p>
            <a:pPr lvl="1"/>
            <a:r>
              <a:rPr lang="en-AU" dirty="0" smtClean="0"/>
              <a:t>Second level</a:t>
            </a:r>
          </a:p>
          <a:p>
            <a:pPr lvl="2"/>
            <a:r>
              <a:rPr lang="en-AU" dirty="0" smtClean="0"/>
              <a:t>Third level</a:t>
            </a:r>
          </a:p>
        </p:txBody>
      </p:sp>
      <p:sp>
        <p:nvSpPr>
          <p:cNvPr id="8"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lour background title +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99884C-756A-1343-825C-902DCF4F245A}" type="slidenum">
              <a:rPr lang="en-AU" kern="0" smtClean="0"/>
              <a:pPr/>
              <a:t>‹#›</a:t>
            </a:fld>
            <a:endParaRPr lang="en-AU" kern="0" dirty="0"/>
          </a:p>
        </p:txBody>
      </p:sp>
      <p:sp>
        <p:nvSpPr>
          <p:cNvPr id="6" name="Title 1"/>
          <p:cNvSpPr txBox="1">
            <a:spLocks/>
          </p:cNvSpPr>
          <p:nvPr userDrawn="1"/>
        </p:nvSpPr>
        <p:spPr>
          <a:xfrm>
            <a:off x="395536" y="205979"/>
            <a:ext cx="8352928" cy="857250"/>
          </a:xfrm>
          <a:prstGeom prst="rect">
            <a:avLst/>
          </a:prstGeom>
        </p:spPr>
        <p:txBody>
          <a:bodyPr vert="horz" lIns="0" tIns="0" rIns="0" bIns="0" rtlCol="0" anchor="ctr">
            <a:normAutofit/>
          </a:body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smtClean="0">
                <a:ln>
                  <a:noFill/>
                </a:ln>
                <a:solidFill>
                  <a:schemeClr val="tx1"/>
                </a:solidFill>
                <a:effectLst/>
                <a:uLnTx/>
                <a:uFillTx/>
                <a:latin typeface="+mj-lt"/>
                <a:ea typeface="+mj-ea"/>
                <a:cs typeface="+mj-cs"/>
              </a:rPr>
              <a:t>Click to edit Master title style</a:t>
            </a:r>
            <a:endParaRPr kumimoji="0" lang="en-AU"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Content Placeholder 2"/>
          <p:cNvSpPr>
            <a:spLocks noGrp="1"/>
          </p:cNvSpPr>
          <p:nvPr>
            <p:ph idx="1"/>
          </p:nvPr>
        </p:nvSpPr>
        <p:spPr>
          <a:xfrm>
            <a:off x="395536" y="1200152"/>
            <a:ext cx="8352928" cy="3423827"/>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72183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
        <p:nvSpPr>
          <p:cNvPr id="5" name="Title 1"/>
          <p:cNvSpPr>
            <a:spLocks noGrp="1"/>
          </p:cNvSpPr>
          <p:nvPr>
            <p:ph type="title"/>
          </p:nvPr>
        </p:nvSpPr>
        <p:spPr>
          <a:xfrm>
            <a:off x="395536" y="205979"/>
            <a:ext cx="8352928" cy="857250"/>
          </a:xfrm>
        </p:spPr>
        <p:txBody>
          <a:bodyPr/>
          <a:lstStyle/>
          <a:p>
            <a:r>
              <a:rPr lang="en-AU" smtClean="0"/>
              <a:t>Click to edit Master title style</a:t>
            </a:r>
            <a:endParaRPr lang="en-AU" dirty="0"/>
          </a:p>
        </p:txBody>
      </p:sp>
      <p:sp>
        <p:nvSpPr>
          <p:cNvPr id="6" name="Content Placeholder 2"/>
          <p:cNvSpPr>
            <a:spLocks noGrp="1"/>
          </p:cNvSpPr>
          <p:nvPr>
            <p:ph idx="1"/>
          </p:nvPr>
        </p:nvSpPr>
        <p:spPr>
          <a:xfrm>
            <a:off x="395536" y="1200152"/>
            <a:ext cx="8352928" cy="3423827"/>
          </a:xfrm>
        </p:spPr>
        <p:txBody>
          <a:bodyPr/>
          <a:lstStyle/>
          <a:p>
            <a:pPr lvl="0"/>
            <a:endParaRPr lang="en-AU" dirty="0" smtClean="0"/>
          </a:p>
        </p:txBody>
      </p:sp>
    </p:spTree>
    <p:extLst>
      <p:ext uri="{BB962C8B-B14F-4D97-AF65-F5344CB8AC3E}">
        <p14:creationId xmlns:p14="http://schemas.microsoft.com/office/powerpoint/2010/main" val="14134799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smtClean="0"/>
              <a:t>Click to edit Master title style</a:t>
            </a:r>
            <a:endParaRPr lang="en-AU" dirty="0"/>
          </a:p>
        </p:txBody>
      </p:sp>
      <p:sp>
        <p:nvSpPr>
          <p:cNvPr id="3" name="Content Placeholder 2"/>
          <p:cNvSpPr>
            <a:spLocks noGrp="1"/>
          </p:cNvSpPr>
          <p:nvPr>
            <p:ph sz="half" idx="1"/>
          </p:nvPr>
        </p:nvSpPr>
        <p:spPr>
          <a:xfrm>
            <a:off x="395536" y="1200152"/>
            <a:ext cx="4104456"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p:txBody>
      </p:sp>
      <p:sp>
        <p:nvSpPr>
          <p:cNvPr id="4" name="Content Placeholder 3"/>
          <p:cNvSpPr>
            <a:spLocks noGrp="1"/>
          </p:cNvSpPr>
          <p:nvPr>
            <p:ph sz="half" idx="2"/>
          </p:nvPr>
        </p:nvSpPr>
        <p:spPr>
          <a:xfrm>
            <a:off x="4572000" y="1200152"/>
            <a:ext cx="4176464"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p:txBody>
      </p:sp>
      <p:sp>
        <p:nvSpPr>
          <p:cNvPr id="9"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smtClean="0"/>
              <a:t>Click to edit Master title style</a:t>
            </a:r>
            <a:endParaRPr lang="en-AU" dirty="0"/>
          </a:p>
        </p:txBody>
      </p:sp>
      <p:sp>
        <p:nvSpPr>
          <p:cNvPr id="7"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552" y="497516"/>
            <a:ext cx="8208912" cy="1620179"/>
          </a:xfrm>
        </p:spPr>
        <p:txBody>
          <a:bodyPr>
            <a:normAutofit/>
          </a:bodyPr>
          <a:lstStyle>
            <a:lvl1pPr algn="l">
              <a:defRPr sz="5400">
                <a:solidFill>
                  <a:srgbClr val="000000"/>
                </a:solidFill>
              </a:defRPr>
            </a:lvl1pPr>
          </a:lstStyle>
          <a:p>
            <a:r>
              <a:rPr lang="en-AU" dirty="0" smtClean="0"/>
              <a:t>Click to edit Master title style</a:t>
            </a:r>
            <a:endParaRPr lang="en-AU" dirty="0"/>
          </a:p>
        </p:txBody>
      </p:sp>
      <p:sp>
        <p:nvSpPr>
          <p:cNvPr id="3" name="Subtitle 2"/>
          <p:cNvSpPr>
            <a:spLocks noGrp="1"/>
          </p:cNvSpPr>
          <p:nvPr>
            <p:ph type="subTitle" idx="1"/>
          </p:nvPr>
        </p:nvSpPr>
        <p:spPr>
          <a:xfrm>
            <a:off x="539552" y="2171700"/>
            <a:ext cx="8208912" cy="1314450"/>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AU" dirty="0" smtClean="0"/>
              <a:t>Click to edit Master subtitle style</a:t>
            </a:r>
            <a:endParaRPr lang="en-AU" dirty="0"/>
          </a:p>
        </p:txBody>
      </p:sp>
    </p:spTree>
    <p:extLst>
      <p:ext uri="{BB962C8B-B14F-4D97-AF65-F5344CB8AC3E}">
        <p14:creationId xmlns:p14="http://schemas.microsoft.com/office/powerpoint/2010/main" val="33837449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smtClean="0"/>
              <a:t>Click to edit Master title style</a:t>
            </a:r>
            <a:endParaRPr lang="en-AU" dirty="0"/>
          </a:p>
        </p:txBody>
      </p:sp>
      <p:sp>
        <p:nvSpPr>
          <p:cNvPr id="3" name="Content Placeholder 2"/>
          <p:cNvSpPr>
            <a:spLocks noGrp="1"/>
          </p:cNvSpPr>
          <p:nvPr>
            <p:ph idx="1"/>
          </p:nvPr>
        </p:nvSpPr>
        <p:spPr>
          <a:xfrm>
            <a:off x="395536" y="1200152"/>
            <a:ext cx="8352928" cy="3423827"/>
          </a:xfrm>
        </p:spPr>
        <p:txBody>
          <a:bodyPr/>
          <a:lstStyle/>
          <a:p>
            <a:pPr lvl="0"/>
            <a:r>
              <a:rPr lang="en-AU" dirty="0" smtClean="0"/>
              <a:t>Click to edit Master text styles</a:t>
            </a:r>
          </a:p>
          <a:p>
            <a:pPr lvl="1"/>
            <a:r>
              <a:rPr lang="en-AU" dirty="0" smtClean="0"/>
              <a:t>Second level</a:t>
            </a:r>
          </a:p>
          <a:p>
            <a:pPr lvl="2"/>
            <a:r>
              <a:rPr lang="en-AU" dirty="0" smtClean="0"/>
              <a:t>Third level</a:t>
            </a:r>
          </a:p>
        </p:txBody>
      </p:sp>
      <p:sp>
        <p:nvSpPr>
          <p:cNvPr id="8"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theme" Target="../theme/theme2.xml"/><Relationship Id="rId9"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3.xml"/><Relationship Id="rId3"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4" y="-25229"/>
            <a:ext cx="9161995" cy="5151715"/>
          </a:xfrm>
          <a:prstGeom prst="rect">
            <a:avLst/>
          </a:prstGeom>
        </p:spPr>
      </p:pic>
      <p:sp>
        <p:nvSpPr>
          <p:cNvPr id="2" name="Title Placeholder 1"/>
          <p:cNvSpPr>
            <a:spLocks noGrp="1"/>
          </p:cNvSpPr>
          <p:nvPr>
            <p:ph type="title"/>
          </p:nvPr>
        </p:nvSpPr>
        <p:spPr>
          <a:xfrm>
            <a:off x="395536" y="205979"/>
            <a:ext cx="8352928" cy="857250"/>
          </a:xfrm>
          <a:prstGeom prst="rect">
            <a:avLst/>
          </a:prstGeom>
        </p:spPr>
        <p:txBody>
          <a:bodyPr vert="horz" lIns="0" tIns="0" rIns="0" bIns="0" rtlCol="0" anchor="ctr">
            <a:normAutofit/>
          </a:bodyPr>
          <a:lstStyle/>
          <a:p>
            <a:r>
              <a:rPr lang="en-AU" dirty="0" smtClean="0"/>
              <a:t>Click to edit Master title style</a:t>
            </a:r>
            <a:endParaRPr lang="en-AU" dirty="0"/>
          </a:p>
        </p:txBody>
      </p:sp>
      <p:sp>
        <p:nvSpPr>
          <p:cNvPr id="3" name="Text Placeholder 2"/>
          <p:cNvSpPr>
            <a:spLocks noGrp="1"/>
          </p:cNvSpPr>
          <p:nvPr>
            <p:ph type="body" idx="1"/>
          </p:nvPr>
        </p:nvSpPr>
        <p:spPr>
          <a:xfrm>
            <a:off x="395536" y="1200152"/>
            <a:ext cx="8352928" cy="3423827"/>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76" r:id="rId3"/>
    <p:sldLayoutId id="2147483668" r:id="rId4"/>
    <p:sldLayoutId id="2147483672" r:id="rId5"/>
    <p:sldLayoutId id="2147483674" r:id="rId6"/>
    <p:sldLayoutId id="2147483675" r:id="rId7"/>
  </p:sldLayoutIdLst>
  <p:timing>
    <p:tnLst>
      <p:par>
        <p:cTn id="1" dur="indefinite" restart="never" nodeType="tmRoot"/>
      </p:par>
    </p:tnLst>
  </p:timing>
  <p:hf hdr="0" ftr="0" dt="0"/>
  <p:txStyles>
    <p:titleStyle>
      <a:lvl1pPr algn="l" defTabSz="914378" rtl="0" eaLnBrk="1" latinLnBrk="0" hangingPunct="1">
        <a:spcBef>
          <a:spcPct val="0"/>
        </a:spcBef>
        <a:buNone/>
        <a:defRPr sz="3600" b="1" kern="1200">
          <a:solidFill>
            <a:schemeClr val="tx1"/>
          </a:solidFill>
          <a:latin typeface="+mj-lt"/>
          <a:ea typeface="+mj-ea"/>
          <a:cs typeface="+mj-cs"/>
        </a:defRPr>
      </a:lvl1pPr>
    </p:titleStyle>
    <p:bodyStyle>
      <a:lvl1pPr marL="266693" indent="-266693" algn="l" defTabSz="914378"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387" indent="-266693" algn="l" defTabSz="914378"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780" indent="-279393" algn="l" defTabSz="914378"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4" y="15270"/>
            <a:ext cx="9161995" cy="5151715"/>
          </a:xfrm>
          <a:prstGeom prst="rect">
            <a:avLst/>
          </a:prstGeom>
        </p:spPr>
      </p:pic>
      <p:sp>
        <p:nvSpPr>
          <p:cNvPr id="2" name="Title Placeholder 1"/>
          <p:cNvSpPr>
            <a:spLocks noGrp="1"/>
          </p:cNvSpPr>
          <p:nvPr>
            <p:ph type="title"/>
          </p:nvPr>
        </p:nvSpPr>
        <p:spPr>
          <a:xfrm>
            <a:off x="395536" y="205979"/>
            <a:ext cx="8352928" cy="857250"/>
          </a:xfrm>
          <a:prstGeom prst="rect">
            <a:avLst/>
          </a:prstGeom>
        </p:spPr>
        <p:txBody>
          <a:bodyPr vert="horz" lIns="0" tIns="0" rIns="0" bIns="0" rtlCol="0" anchor="ctr">
            <a:normAutofit/>
          </a:bodyPr>
          <a:lstStyle/>
          <a:p>
            <a:r>
              <a:rPr lang="en-AU" dirty="0" smtClean="0"/>
              <a:t>Click to edit Master title style</a:t>
            </a:r>
            <a:endParaRPr lang="en-AU" dirty="0"/>
          </a:p>
        </p:txBody>
      </p:sp>
      <p:sp>
        <p:nvSpPr>
          <p:cNvPr id="3" name="Text Placeholder 2"/>
          <p:cNvSpPr>
            <a:spLocks noGrp="1"/>
          </p:cNvSpPr>
          <p:nvPr>
            <p:ph type="body" idx="1"/>
          </p:nvPr>
        </p:nvSpPr>
        <p:spPr>
          <a:xfrm>
            <a:off x="395536" y="1200152"/>
            <a:ext cx="8352928" cy="3423827"/>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p:timing>
    <p:tnLst>
      <p:par>
        <p:cTn id="1" dur="indefinite" restart="never" nodeType="tmRoot"/>
      </p:par>
    </p:tnLst>
  </p:timing>
  <p:hf hdr="0" ftr="0" dt="0"/>
  <p:txStyles>
    <p:titleStyle>
      <a:lvl1pPr algn="l" defTabSz="914378" rtl="0" eaLnBrk="1" latinLnBrk="0" hangingPunct="1">
        <a:spcBef>
          <a:spcPct val="0"/>
        </a:spcBef>
        <a:buNone/>
        <a:defRPr sz="3600" b="1" kern="1200">
          <a:solidFill>
            <a:schemeClr val="tx1"/>
          </a:solidFill>
          <a:latin typeface="+mj-lt"/>
          <a:ea typeface="+mj-ea"/>
          <a:cs typeface="+mj-cs"/>
        </a:defRPr>
      </a:lvl1pPr>
    </p:titleStyle>
    <p:bodyStyle>
      <a:lvl1pPr marL="266693" indent="-266693" algn="l" defTabSz="914378"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387" indent="-266693" algn="l" defTabSz="914378"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780" indent="-279393" algn="l" defTabSz="914378"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3" y="15270"/>
            <a:ext cx="9161995" cy="5151714"/>
          </a:xfrm>
          <a:prstGeom prst="rect">
            <a:avLst/>
          </a:prstGeom>
        </p:spPr>
      </p:pic>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94" r:id="rId1"/>
  </p:sldLayoutIdLst>
  <p:timing>
    <p:tnLst>
      <p:par>
        <p:cTn id="1" dur="indefinite" restart="never" nodeType="tmRoot"/>
      </p:par>
    </p:tnLst>
  </p:timing>
  <p:hf hdr="0" ftr="0" dt="0"/>
  <p:txStyles>
    <p:titleStyle>
      <a:lvl1pPr algn="l" defTabSz="914378" rtl="0" eaLnBrk="1" latinLnBrk="0" hangingPunct="1">
        <a:spcBef>
          <a:spcPct val="0"/>
        </a:spcBef>
        <a:buNone/>
        <a:defRPr sz="3600" b="1" kern="1200">
          <a:solidFill>
            <a:schemeClr val="tx1"/>
          </a:solidFill>
          <a:latin typeface="+mj-lt"/>
          <a:ea typeface="+mj-ea"/>
          <a:cs typeface="+mj-cs"/>
        </a:defRPr>
      </a:lvl1pPr>
    </p:titleStyle>
    <p:bodyStyle>
      <a:lvl1pPr marL="266693" indent="-266693" algn="l" defTabSz="914378"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387" indent="-266693" algn="l" defTabSz="914378"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780" indent="-279393" algn="l" defTabSz="914378"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blog.cloudflare.com/why-we-terminated-daily-stormer/"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43.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5676" y="843559"/>
            <a:ext cx="6156684" cy="1620179"/>
          </a:xfrm>
        </p:spPr>
        <p:txBody>
          <a:bodyPr>
            <a:normAutofit/>
          </a:bodyPr>
          <a:lstStyle/>
          <a:p>
            <a:r>
              <a:rPr lang="en-US" sz="4000" dirty="0">
                <a:latin typeface="Powderfinger Type" charset="0"/>
                <a:ea typeface="Powderfinger Type" charset="0"/>
                <a:cs typeface="Powderfinger Type" charset="0"/>
              </a:rPr>
              <a:t>The Death of Transit</a:t>
            </a:r>
            <a:br>
              <a:rPr lang="en-US" sz="4000" dirty="0">
                <a:latin typeface="Powderfinger Type" charset="0"/>
                <a:ea typeface="Powderfinger Type" charset="0"/>
                <a:cs typeface="Powderfinger Type" charset="0"/>
              </a:rPr>
            </a:br>
            <a:r>
              <a:rPr lang="en-US" sz="4000" dirty="0">
                <a:latin typeface="Powderfinger Type" charset="0"/>
                <a:ea typeface="Powderfinger Type" charset="0"/>
                <a:cs typeface="Powderfinger Type" charset="0"/>
              </a:rPr>
              <a:t>and Beyond</a:t>
            </a:r>
          </a:p>
        </p:txBody>
      </p:sp>
      <p:sp>
        <p:nvSpPr>
          <p:cNvPr id="3" name="Subtitle 2"/>
          <p:cNvSpPr>
            <a:spLocks noGrp="1"/>
          </p:cNvSpPr>
          <p:nvPr>
            <p:ph type="subTitle" idx="1"/>
          </p:nvPr>
        </p:nvSpPr>
        <p:spPr>
          <a:xfrm>
            <a:off x="863589" y="3003798"/>
            <a:ext cx="6786754" cy="1314450"/>
          </a:xfrm>
        </p:spPr>
        <p:txBody>
          <a:bodyPr>
            <a:normAutofit/>
          </a:bodyPr>
          <a:lstStyle/>
          <a:p>
            <a:pPr algn="r"/>
            <a:r>
              <a:rPr lang="en-US" sz="1800" b="1" dirty="0">
                <a:solidFill>
                  <a:schemeClr val="bg1">
                    <a:lumMod val="50000"/>
                  </a:schemeClr>
                </a:solidFill>
                <a:latin typeface="Max's Handwritin" charset="0"/>
                <a:ea typeface="Max's Handwritin" charset="0"/>
                <a:cs typeface="Max's Handwritin" charset="0"/>
              </a:rPr>
              <a:t>Geoff Huston</a:t>
            </a:r>
          </a:p>
          <a:p>
            <a:pPr algn="r"/>
            <a:r>
              <a:rPr lang="en-US" sz="1800" b="1" dirty="0">
                <a:solidFill>
                  <a:schemeClr val="bg1">
                    <a:lumMod val="50000"/>
                  </a:schemeClr>
                </a:solidFill>
                <a:latin typeface="Max's Handwritin" charset="0"/>
                <a:ea typeface="Max's Handwritin" charset="0"/>
                <a:cs typeface="Max's Handwritin" charset="0"/>
              </a:rPr>
              <a:t>Chief Scientist, APNIC</a:t>
            </a:r>
          </a:p>
        </p:txBody>
      </p:sp>
      <p:pic>
        <p:nvPicPr>
          <p:cNvPr id="4" name="Picture 3"/>
          <p:cNvPicPr>
            <a:picLocks noChangeAspect="1"/>
          </p:cNvPicPr>
          <p:nvPr/>
        </p:nvPicPr>
        <p:blipFill>
          <a:blip r:embed="rId2"/>
          <a:stretch>
            <a:fillRect/>
          </a:stretch>
        </p:blipFill>
        <p:spPr>
          <a:xfrm>
            <a:off x="2411760" y="2409732"/>
            <a:ext cx="1969317" cy="2625756"/>
          </a:xfrm>
          <a:prstGeom prst="rect">
            <a:avLst/>
          </a:prstGeom>
        </p:spPr>
      </p:pic>
      <p:sp>
        <p:nvSpPr>
          <p:cNvPr id="7" name="TextBox 6"/>
          <p:cNvSpPr txBox="1"/>
          <p:nvPr/>
        </p:nvSpPr>
        <p:spPr>
          <a:xfrm>
            <a:off x="2789802" y="5035489"/>
            <a:ext cx="1309974" cy="138499"/>
          </a:xfrm>
          <a:prstGeom prst="rect">
            <a:avLst/>
          </a:prstGeom>
          <a:noFill/>
        </p:spPr>
        <p:txBody>
          <a:bodyPr wrap="none" rtlCol="0">
            <a:spAutoFit/>
          </a:bodyPr>
          <a:lstStyle/>
          <a:p>
            <a:r>
              <a:rPr lang="en-US" sz="300"/>
              <a:t>Dave Crosby, https</a:t>
            </a:r>
            <a:r>
              <a:rPr lang="en-US" sz="300" dirty="0"/>
              <a:t>://</a:t>
            </a:r>
            <a:r>
              <a:rPr lang="en-US" sz="300" dirty="0" err="1"/>
              <a:t>www.flickr.com</a:t>
            </a:r>
            <a:r>
              <a:rPr lang="en-US" sz="300" dirty="0"/>
              <a:t>/photos/</a:t>
            </a:r>
            <a:r>
              <a:rPr lang="en-US" sz="300" dirty="0" err="1"/>
              <a:t>wikidave</a:t>
            </a:r>
            <a:r>
              <a:rPr lang="en-US" sz="300" dirty="0"/>
              <a:t>/4044498586/</a:t>
            </a:r>
          </a:p>
        </p:txBody>
      </p:sp>
    </p:spTree>
    <p:extLst>
      <p:ext uri="{BB962C8B-B14F-4D97-AF65-F5344CB8AC3E}">
        <p14:creationId xmlns:p14="http://schemas.microsoft.com/office/powerpoint/2010/main" val="16328621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80"/>
            <a:ext cx="8342901" cy="994172"/>
          </a:xfrm>
        </p:spPr>
        <p:txBody>
          <a:bodyPr>
            <a:normAutofit/>
          </a:bodyPr>
          <a:lstStyle/>
          <a:p>
            <a:r>
              <a:rPr lang="en-US" sz="2700">
                <a:latin typeface="Powderfinger Type" charset="0"/>
                <a:ea typeface="Powderfinger Type" charset="0"/>
                <a:cs typeface="Powderfinger Type" charset="0"/>
              </a:rPr>
              <a:t>Internet </a:t>
            </a:r>
            <a:r>
              <a:rPr lang="en-US" sz="2700" dirty="0">
                <a:latin typeface="Powderfinger Type" charset="0"/>
                <a:ea typeface="Powderfinger Type" charset="0"/>
                <a:cs typeface="Powderfinger Type" charset="0"/>
              </a:rPr>
              <a:t>Architecture (c1980’s)</a:t>
            </a:r>
          </a:p>
        </p:txBody>
      </p:sp>
      <p:sp>
        <p:nvSpPr>
          <p:cNvPr id="3" name="Content Placeholder 2"/>
          <p:cNvSpPr>
            <a:spLocks noGrp="1"/>
          </p:cNvSpPr>
          <p:nvPr>
            <p:ph idx="1"/>
          </p:nvPr>
        </p:nvSpPr>
        <p:spPr>
          <a:xfrm>
            <a:off x="827584" y="1200152"/>
            <a:ext cx="7920880" cy="3423827"/>
          </a:xfrm>
        </p:spPr>
        <p:txBody>
          <a:bodyPr>
            <a:normAutofit fontScale="92500"/>
          </a:bodyPr>
          <a:lstStyle/>
          <a:p>
            <a:pPr marL="0" indent="0">
              <a:spcAft>
                <a:spcPts val="450"/>
              </a:spcAft>
              <a:buNone/>
            </a:pPr>
            <a:r>
              <a:rPr lang="en-US" dirty="0" smtClean="0"/>
              <a:t>“End-to-End” design:</a:t>
            </a:r>
          </a:p>
          <a:p>
            <a:pPr lvl="1">
              <a:spcAft>
                <a:spcPts val="450"/>
              </a:spcAft>
            </a:pPr>
            <a:r>
              <a:rPr lang="en-US" dirty="0" smtClean="0"/>
              <a:t>Connected </a:t>
            </a:r>
            <a:r>
              <a:rPr lang="en-US" dirty="0"/>
              <a:t>c</a:t>
            </a:r>
            <a:r>
              <a:rPr lang="en-US" dirty="0" smtClean="0"/>
              <a:t>omputer to computer</a:t>
            </a:r>
          </a:p>
          <a:p>
            <a:pPr lvl="1">
              <a:spcAft>
                <a:spcPts val="450"/>
              </a:spcAft>
            </a:pPr>
            <a:r>
              <a:rPr lang="en-US" dirty="0" smtClean="0"/>
              <a:t>The network switching function was stateless</a:t>
            </a:r>
          </a:p>
          <a:p>
            <a:pPr marL="685783" lvl="2" indent="0">
              <a:spcAft>
                <a:spcPts val="450"/>
              </a:spcAft>
              <a:buNone/>
            </a:pPr>
            <a:r>
              <a:rPr lang="en-US" dirty="0" smtClean="0"/>
              <a:t>No virtual circuits, no dynamic state for packets to follow </a:t>
            </a:r>
          </a:p>
          <a:p>
            <a:pPr lvl="1">
              <a:spcAft>
                <a:spcPts val="450"/>
              </a:spcAft>
            </a:pPr>
            <a:r>
              <a:rPr lang="en-US" dirty="0"/>
              <a:t>Single </a:t>
            </a:r>
            <a:r>
              <a:rPr lang="en-US" dirty="0" smtClean="0"/>
              <a:t>network-wide addressing model</a:t>
            </a:r>
          </a:p>
          <a:p>
            <a:pPr lvl="1">
              <a:spcAft>
                <a:spcPts val="450"/>
              </a:spcAft>
            </a:pPr>
            <a:r>
              <a:rPr lang="en-US" dirty="0" smtClean="0"/>
              <a:t>Single network-wide routing model</a:t>
            </a:r>
          </a:p>
          <a:p>
            <a:pPr lvl="1">
              <a:spcAft>
                <a:spcPts val="450"/>
              </a:spcAft>
            </a:pPr>
            <a:r>
              <a:rPr lang="en-US" dirty="0"/>
              <a:t>S</a:t>
            </a:r>
            <a:r>
              <a:rPr lang="en-US" dirty="0" smtClean="0"/>
              <a:t>imple datagram unreliable datagram delivery in each packet switching element</a:t>
            </a:r>
          </a:p>
          <a:p>
            <a:pPr lvl="1">
              <a:spcAft>
                <a:spcPts val="450"/>
              </a:spcAft>
            </a:pPr>
            <a:r>
              <a:rPr lang="en-US" dirty="0" smtClean="0"/>
              <a:t>hop-by-hop destination-address-based packet forwarding paradigm</a:t>
            </a:r>
            <a:endParaRPr lang="en-US" dirty="0"/>
          </a:p>
        </p:txBody>
      </p:sp>
    </p:spTree>
    <p:extLst>
      <p:ext uri="{BB962C8B-B14F-4D97-AF65-F5344CB8AC3E}">
        <p14:creationId xmlns:p14="http://schemas.microsoft.com/office/powerpoint/2010/main" val="7605766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7674735" y="4940459"/>
            <a:ext cx="216024" cy="162018"/>
          </a:xfrm>
        </p:spPr>
        <p:txBody>
          <a:bodyPr/>
          <a:lstStyle/>
          <a:p>
            <a:fld id="{38B2A337-2C29-4402-A0A2-E290C184D5D3}" type="slidenum">
              <a:rPr lang="en-AU" kern="0" smtClean="0"/>
              <a:pPr/>
              <a:t>11</a:t>
            </a:fld>
            <a:endParaRPr lang="en-AU" kern="0" dirty="0"/>
          </a:p>
        </p:txBody>
      </p:sp>
      <p:grpSp>
        <p:nvGrpSpPr>
          <p:cNvPr id="7" name="Group 6"/>
          <p:cNvGrpSpPr/>
          <p:nvPr/>
        </p:nvGrpSpPr>
        <p:grpSpPr>
          <a:xfrm>
            <a:off x="2413865" y="987574"/>
            <a:ext cx="3765523" cy="2938596"/>
            <a:chOff x="2966717" y="1073314"/>
            <a:chExt cx="3189459" cy="2146508"/>
          </a:xfrm>
        </p:grpSpPr>
        <p:sp>
          <p:nvSpPr>
            <p:cNvPr id="5" name="Freeform 4"/>
            <p:cNvSpPr/>
            <p:nvPr/>
          </p:nvSpPr>
          <p:spPr>
            <a:xfrm>
              <a:off x="2966717" y="1073314"/>
              <a:ext cx="3189459" cy="2146508"/>
            </a:xfrm>
            <a:custGeom>
              <a:avLst/>
              <a:gdLst>
                <a:gd name="connsiteX0" fmla="*/ 868683 w 1844919"/>
                <a:gd name="connsiteY0" fmla="*/ 349086 h 1245999"/>
                <a:gd name="connsiteX1" fmla="*/ 690883 w 1844919"/>
                <a:gd name="connsiteY1" fmla="*/ 156046 h 1245999"/>
                <a:gd name="connsiteX2" fmla="*/ 218443 w 1844919"/>
                <a:gd name="connsiteY2" fmla="*/ 354166 h 1245999"/>
                <a:gd name="connsiteX3" fmla="*/ 497843 w 1844919"/>
                <a:gd name="connsiteY3" fmla="*/ 460846 h 1245999"/>
                <a:gd name="connsiteX4" fmla="*/ 218443 w 1844919"/>
                <a:gd name="connsiteY4" fmla="*/ 465926 h 1245999"/>
                <a:gd name="connsiteX5" fmla="*/ 3 w 1844919"/>
                <a:gd name="connsiteY5" fmla="*/ 719926 h 1245999"/>
                <a:gd name="connsiteX6" fmla="*/ 213363 w 1844919"/>
                <a:gd name="connsiteY6" fmla="*/ 882486 h 1245999"/>
                <a:gd name="connsiteX7" fmla="*/ 447043 w 1844919"/>
                <a:gd name="connsiteY7" fmla="*/ 785966 h 1245999"/>
                <a:gd name="connsiteX8" fmla="*/ 284483 w 1844919"/>
                <a:gd name="connsiteY8" fmla="*/ 938366 h 1245999"/>
                <a:gd name="connsiteX9" fmla="*/ 396243 w 1844919"/>
                <a:gd name="connsiteY9" fmla="*/ 1161886 h 1245999"/>
                <a:gd name="connsiteX10" fmla="*/ 695963 w 1844919"/>
                <a:gd name="connsiteY10" fmla="*/ 1177126 h 1245999"/>
                <a:gd name="connsiteX11" fmla="*/ 746763 w 1844919"/>
                <a:gd name="connsiteY11" fmla="*/ 1039966 h 1245999"/>
                <a:gd name="connsiteX12" fmla="*/ 858523 w 1844919"/>
                <a:gd name="connsiteY12" fmla="*/ 1202526 h 1245999"/>
                <a:gd name="connsiteX13" fmla="*/ 1346203 w 1844919"/>
                <a:gd name="connsiteY13" fmla="*/ 1227926 h 1245999"/>
                <a:gd name="connsiteX14" fmla="*/ 1463043 w 1844919"/>
                <a:gd name="connsiteY14" fmla="*/ 963766 h 1245999"/>
                <a:gd name="connsiteX15" fmla="*/ 1310643 w 1844919"/>
                <a:gd name="connsiteY15" fmla="*/ 801206 h 1245999"/>
                <a:gd name="connsiteX16" fmla="*/ 1468123 w 1844919"/>
                <a:gd name="connsiteY16" fmla="*/ 902806 h 1245999"/>
                <a:gd name="connsiteX17" fmla="*/ 1823723 w 1844919"/>
                <a:gd name="connsiteY17" fmla="*/ 648806 h 1245999"/>
                <a:gd name="connsiteX18" fmla="*/ 1772923 w 1844919"/>
                <a:gd name="connsiteY18" fmla="*/ 465926 h 1245999"/>
                <a:gd name="connsiteX19" fmla="*/ 1513843 w 1844919"/>
                <a:gd name="connsiteY19" fmla="*/ 394806 h 1245999"/>
                <a:gd name="connsiteX20" fmla="*/ 1549403 w 1844919"/>
                <a:gd name="connsiteY20" fmla="*/ 186526 h 1245999"/>
                <a:gd name="connsiteX21" fmla="*/ 1249683 w 1844919"/>
                <a:gd name="connsiteY21" fmla="*/ 44286 h 1245999"/>
                <a:gd name="connsiteX22" fmla="*/ 1153163 w 1844919"/>
                <a:gd name="connsiteY22" fmla="*/ 13806 h 1245999"/>
                <a:gd name="connsiteX23" fmla="*/ 949963 w 1844919"/>
                <a:gd name="connsiteY23" fmla="*/ 247486 h 1245999"/>
                <a:gd name="connsiteX24" fmla="*/ 868683 w 1844919"/>
                <a:gd name="connsiteY24" fmla="*/ 349086 h 124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44919" h="1245999">
                  <a:moveTo>
                    <a:pt x="868683" y="349086"/>
                  </a:moveTo>
                  <a:cubicBezTo>
                    <a:pt x="825503" y="333846"/>
                    <a:pt x="799256" y="155199"/>
                    <a:pt x="690883" y="156046"/>
                  </a:cubicBezTo>
                  <a:cubicBezTo>
                    <a:pt x="582510" y="156893"/>
                    <a:pt x="250616" y="303366"/>
                    <a:pt x="218443" y="354166"/>
                  </a:cubicBezTo>
                  <a:cubicBezTo>
                    <a:pt x="186270" y="404966"/>
                    <a:pt x="497843" y="442219"/>
                    <a:pt x="497843" y="460846"/>
                  </a:cubicBezTo>
                  <a:cubicBezTo>
                    <a:pt x="497843" y="479473"/>
                    <a:pt x="301416" y="422746"/>
                    <a:pt x="218443" y="465926"/>
                  </a:cubicBezTo>
                  <a:cubicBezTo>
                    <a:pt x="135470" y="509106"/>
                    <a:pt x="850" y="650499"/>
                    <a:pt x="3" y="719926"/>
                  </a:cubicBezTo>
                  <a:cubicBezTo>
                    <a:pt x="-844" y="789353"/>
                    <a:pt x="138856" y="871479"/>
                    <a:pt x="213363" y="882486"/>
                  </a:cubicBezTo>
                  <a:cubicBezTo>
                    <a:pt x="287870" y="893493"/>
                    <a:pt x="435190" y="776653"/>
                    <a:pt x="447043" y="785966"/>
                  </a:cubicBezTo>
                  <a:cubicBezTo>
                    <a:pt x="458896" y="795279"/>
                    <a:pt x="292950" y="875713"/>
                    <a:pt x="284483" y="938366"/>
                  </a:cubicBezTo>
                  <a:cubicBezTo>
                    <a:pt x="276016" y="1001019"/>
                    <a:pt x="327663" y="1122093"/>
                    <a:pt x="396243" y="1161886"/>
                  </a:cubicBezTo>
                  <a:cubicBezTo>
                    <a:pt x="464823" y="1201679"/>
                    <a:pt x="637543" y="1197446"/>
                    <a:pt x="695963" y="1177126"/>
                  </a:cubicBezTo>
                  <a:cubicBezTo>
                    <a:pt x="754383" y="1156806"/>
                    <a:pt x="719670" y="1035733"/>
                    <a:pt x="746763" y="1039966"/>
                  </a:cubicBezTo>
                  <a:cubicBezTo>
                    <a:pt x="773856" y="1044199"/>
                    <a:pt x="758616" y="1171199"/>
                    <a:pt x="858523" y="1202526"/>
                  </a:cubicBezTo>
                  <a:cubicBezTo>
                    <a:pt x="958430" y="1233853"/>
                    <a:pt x="1245450" y="1267719"/>
                    <a:pt x="1346203" y="1227926"/>
                  </a:cubicBezTo>
                  <a:cubicBezTo>
                    <a:pt x="1446956" y="1188133"/>
                    <a:pt x="1468970" y="1034886"/>
                    <a:pt x="1463043" y="963766"/>
                  </a:cubicBezTo>
                  <a:cubicBezTo>
                    <a:pt x="1457116" y="892646"/>
                    <a:pt x="1309796" y="811366"/>
                    <a:pt x="1310643" y="801206"/>
                  </a:cubicBezTo>
                  <a:cubicBezTo>
                    <a:pt x="1311490" y="791046"/>
                    <a:pt x="1382610" y="928206"/>
                    <a:pt x="1468123" y="902806"/>
                  </a:cubicBezTo>
                  <a:cubicBezTo>
                    <a:pt x="1553636" y="877406"/>
                    <a:pt x="1772923" y="721619"/>
                    <a:pt x="1823723" y="648806"/>
                  </a:cubicBezTo>
                  <a:cubicBezTo>
                    <a:pt x="1874523" y="575993"/>
                    <a:pt x="1824570" y="508259"/>
                    <a:pt x="1772923" y="465926"/>
                  </a:cubicBezTo>
                  <a:cubicBezTo>
                    <a:pt x="1721276" y="423593"/>
                    <a:pt x="1551096" y="441373"/>
                    <a:pt x="1513843" y="394806"/>
                  </a:cubicBezTo>
                  <a:cubicBezTo>
                    <a:pt x="1476590" y="348239"/>
                    <a:pt x="1593430" y="244946"/>
                    <a:pt x="1549403" y="186526"/>
                  </a:cubicBezTo>
                  <a:cubicBezTo>
                    <a:pt x="1505376" y="128106"/>
                    <a:pt x="1315723" y="73073"/>
                    <a:pt x="1249683" y="44286"/>
                  </a:cubicBezTo>
                  <a:cubicBezTo>
                    <a:pt x="1183643" y="15499"/>
                    <a:pt x="1203116" y="-20061"/>
                    <a:pt x="1153163" y="13806"/>
                  </a:cubicBezTo>
                  <a:cubicBezTo>
                    <a:pt x="1103210" y="47673"/>
                    <a:pt x="993143" y="194993"/>
                    <a:pt x="949963" y="247486"/>
                  </a:cubicBezTo>
                  <a:cubicBezTo>
                    <a:pt x="906783" y="299979"/>
                    <a:pt x="911863" y="364326"/>
                    <a:pt x="868683" y="34908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275856" y="1203598"/>
              <a:ext cx="2705860" cy="2016224"/>
            </a:xfrm>
            <a:custGeom>
              <a:avLst/>
              <a:gdLst>
                <a:gd name="connsiteX0" fmla="*/ 1129730 w 2705860"/>
                <a:gd name="connsiteY0" fmla="*/ 418275 h 1763220"/>
                <a:gd name="connsiteX1" fmla="*/ 1094170 w 2705860"/>
                <a:gd name="connsiteY1" fmla="*/ 362395 h 1763220"/>
                <a:gd name="connsiteX2" fmla="*/ 977330 w 2705860"/>
                <a:gd name="connsiteY2" fmla="*/ 250635 h 1763220"/>
                <a:gd name="connsiteX3" fmla="*/ 758890 w 2705860"/>
                <a:gd name="connsiteY3" fmla="*/ 204915 h 1763220"/>
                <a:gd name="connsiteX4" fmla="*/ 342330 w 2705860"/>
                <a:gd name="connsiteY4" fmla="*/ 306515 h 1763220"/>
                <a:gd name="connsiteX5" fmla="*/ 586170 w 2705860"/>
                <a:gd name="connsiteY5" fmla="*/ 428435 h 1763220"/>
                <a:gd name="connsiteX6" fmla="*/ 682690 w 2705860"/>
                <a:gd name="connsiteY6" fmla="*/ 575755 h 1763220"/>
                <a:gd name="connsiteX7" fmla="*/ 327090 w 2705860"/>
                <a:gd name="connsiteY7" fmla="*/ 631635 h 1763220"/>
                <a:gd name="connsiteX8" fmla="*/ 1970 w 2705860"/>
                <a:gd name="connsiteY8" fmla="*/ 809435 h 1763220"/>
                <a:gd name="connsiteX9" fmla="*/ 200090 w 2705860"/>
                <a:gd name="connsiteY9" fmla="*/ 829755 h 1763220"/>
                <a:gd name="connsiteX10" fmla="*/ 388050 w 2705860"/>
                <a:gd name="connsiteY10" fmla="*/ 1017715 h 1763220"/>
                <a:gd name="connsiteX11" fmla="*/ 621730 w 2705860"/>
                <a:gd name="connsiteY11" fmla="*/ 971995 h 1763220"/>
                <a:gd name="connsiteX12" fmla="*/ 596330 w 2705860"/>
                <a:gd name="connsiteY12" fmla="*/ 1134555 h 1763220"/>
                <a:gd name="connsiteX13" fmla="*/ 388050 w 2705860"/>
                <a:gd name="connsiteY13" fmla="*/ 1307275 h 1763220"/>
                <a:gd name="connsiteX14" fmla="*/ 464250 w 2705860"/>
                <a:gd name="connsiteY14" fmla="*/ 1444435 h 1763220"/>
                <a:gd name="connsiteX15" fmla="*/ 865570 w 2705860"/>
                <a:gd name="connsiteY15" fmla="*/ 1617155 h 1763220"/>
                <a:gd name="connsiteX16" fmla="*/ 1023050 w 2705860"/>
                <a:gd name="connsiteY16" fmla="*/ 1520635 h 1763220"/>
                <a:gd name="connsiteX17" fmla="*/ 1129730 w 2705860"/>
                <a:gd name="connsiteY17" fmla="*/ 1637475 h 1763220"/>
                <a:gd name="connsiteX18" fmla="*/ 1434530 w 2705860"/>
                <a:gd name="connsiteY18" fmla="*/ 1754315 h 1763220"/>
                <a:gd name="connsiteX19" fmla="*/ 1851090 w 2705860"/>
                <a:gd name="connsiteY19" fmla="*/ 1383475 h 1763220"/>
                <a:gd name="connsiteX20" fmla="*/ 1805370 w 2705860"/>
                <a:gd name="connsiteY20" fmla="*/ 1012635 h 1763220"/>
                <a:gd name="connsiteX21" fmla="*/ 2064450 w 2705860"/>
                <a:gd name="connsiteY21" fmla="*/ 987235 h 1763220"/>
                <a:gd name="connsiteX22" fmla="*/ 2277810 w 2705860"/>
                <a:gd name="connsiteY22" fmla="*/ 1109155 h 1763220"/>
                <a:gd name="connsiteX23" fmla="*/ 2704530 w 2705860"/>
                <a:gd name="connsiteY23" fmla="*/ 723075 h 1763220"/>
                <a:gd name="connsiteX24" fmla="*/ 2125410 w 2705860"/>
                <a:gd name="connsiteY24" fmla="*/ 377635 h 1763220"/>
                <a:gd name="connsiteX25" fmla="*/ 2287970 w 2705860"/>
                <a:gd name="connsiteY25" fmla="*/ 149035 h 1763220"/>
                <a:gd name="connsiteX26" fmla="*/ 1754570 w 2705860"/>
                <a:gd name="connsiteY26" fmla="*/ 1715 h 1763220"/>
                <a:gd name="connsiteX27" fmla="*/ 1846010 w 2705860"/>
                <a:gd name="connsiteY27" fmla="*/ 245555 h 1763220"/>
                <a:gd name="connsiteX28" fmla="*/ 1475170 w 2705860"/>
                <a:gd name="connsiteY28" fmla="*/ 194755 h 1763220"/>
                <a:gd name="connsiteX29" fmla="*/ 1256730 w 2705860"/>
                <a:gd name="connsiteY29" fmla="*/ 453835 h 1763220"/>
                <a:gd name="connsiteX30" fmla="*/ 1129730 w 2705860"/>
                <a:gd name="connsiteY30" fmla="*/ 418275 h 176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05860" h="1763220">
                  <a:moveTo>
                    <a:pt x="1129730" y="418275"/>
                  </a:moveTo>
                  <a:cubicBezTo>
                    <a:pt x="1102637" y="403035"/>
                    <a:pt x="1119570" y="390335"/>
                    <a:pt x="1094170" y="362395"/>
                  </a:cubicBezTo>
                  <a:cubicBezTo>
                    <a:pt x="1068770" y="334455"/>
                    <a:pt x="1033210" y="276882"/>
                    <a:pt x="977330" y="250635"/>
                  </a:cubicBezTo>
                  <a:cubicBezTo>
                    <a:pt x="921450" y="224388"/>
                    <a:pt x="864723" y="195602"/>
                    <a:pt x="758890" y="204915"/>
                  </a:cubicBezTo>
                  <a:cubicBezTo>
                    <a:pt x="653057" y="214228"/>
                    <a:pt x="371117" y="269262"/>
                    <a:pt x="342330" y="306515"/>
                  </a:cubicBezTo>
                  <a:cubicBezTo>
                    <a:pt x="313543" y="343768"/>
                    <a:pt x="529443" y="383562"/>
                    <a:pt x="586170" y="428435"/>
                  </a:cubicBezTo>
                  <a:cubicBezTo>
                    <a:pt x="642897" y="473308"/>
                    <a:pt x="725870" y="541888"/>
                    <a:pt x="682690" y="575755"/>
                  </a:cubicBezTo>
                  <a:cubicBezTo>
                    <a:pt x="639510" y="609622"/>
                    <a:pt x="440543" y="592688"/>
                    <a:pt x="327090" y="631635"/>
                  </a:cubicBezTo>
                  <a:cubicBezTo>
                    <a:pt x="213637" y="670582"/>
                    <a:pt x="23137" y="776415"/>
                    <a:pt x="1970" y="809435"/>
                  </a:cubicBezTo>
                  <a:cubicBezTo>
                    <a:pt x="-19197" y="842455"/>
                    <a:pt x="135743" y="795042"/>
                    <a:pt x="200090" y="829755"/>
                  </a:cubicBezTo>
                  <a:cubicBezTo>
                    <a:pt x="264437" y="864468"/>
                    <a:pt x="317777" y="994008"/>
                    <a:pt x="388050" y="1017715"/>
                  </a:cubicBezTo>
                  <a:cubicBezTo>
                    <a:pt x="458323" y="1041422"/>
                    <a:pt x="587017" y="952522"/>
                    <a:pt x="621730" y="971995"/>
                  </a:cubicBezTo>
                  <a:cubicBezTo>
                    <a:pt x="656443" y="991468"/>
                    <a:pt x="635277" y="1078675"/>
                    <a:pt x="596330" y="1134555"/>
                  </a:cubicBezTo>
                  <a:cubicBezTo>
                    <a:pt x="557383" y="1190435"/>
                    <a:pt x="410063" y="1255628"/>
                    <a:pt x="388050" y="1307275"/>
                  </a:cubicBezTo>
                  <a:cubicBezTo>
                    <a:pt x="366037" y="1358922"/>
                    <a:pt x="384663" y="1392788"/>
                    <a:pt x="464250" y="1444435"/>
                  </a:cubicBezTo>
                  <a:cubicBezTo>
                    <a:pt x="543837" y="1496082"/>
                    <a:pt x="772437" y="1604455"/>
                    <a:pt x="865570" y="1617155"/>
                  </a:cubicBezTo>
                  <a:cubicBezTo>
                    <a:pt x="958703" y="1629855"/>
                    <a:pt x="979023" y="1517248"/>
                    <a:pt x="1023050" y="1520635"/>
                  </a:cubicBezTo>
                  <a:cubicBezTo>
                    <a:pt x="1067077" y="1524022"/>
                    <a:pt x="1061150" y="1598528"/>
                    <a:pt x="1129730" y="1637475"/>
                  </a:cubicBezTo>
                  <a:cubicBezTo>
                    <a:pt x="1198310" y="1676422"/>
                    <a:pt x="1314303" y="1796648"/>
                    <a:pt x="1434530" y="1754315"/>
                  </a:cubicBezTo>
                  <a:cubicBezTo>
                    <a:pt x="1554757" y="1711982"/>
                    <a:pt x="1789283" y="1507088"/>
                    <a:pt x="1851090" y="1383475"/>
                  </a:cubicBezTo>
                  <a:cubicBezTo>
                    <a:pt x="1912897" y="1259862"/>
                    <a:pt x="1769810" y="1078675"/>
                    <a:pt x="1805370" y="1012635"/>
                  </a:cubicBezTo>
                  <a:cubicBezTo>
                    <a:pt x="1840930" y="946595"/>
                    <a:pt x="1985710" y="971148"/>
                    <a:pt x="2064450" y="987235"/>
                  </a:cubicBezTo>
                  <a:cubicBezTo>
                    <a:pt x="2143190" y="1003322"/>
                    <a:pt x="2171130" y="1153182"/>
                    <a:pt x="2277810" y="1109155"/>
                  </a:cubicBezTo>
                  <a:cubicBezTo>
                    <a:pt x="2384490" y="1065128"/>
                    <a:pt x="2729930" y="844995"/>
                    <a:pt x="2704530" y="723075"/>
                  </a:cubicBezTo>
                  <a:cubicBezTo>
                    <a:pt x="2679130" y="601155"/>
                    <a:pt x="2194837" y="473308"/>
                    <a:pt x="2125410" y="377635"/>
                  </a:cubicBezTo>
                  <a:cubicBezTo>
                    <a:pt x="2055983" y="281962"/>
                    <a:pt x="2349777" y="211688"/>
                    <a:pt x="2287970" y="149035"/>
                  </a:cubicBezTo>
                  <a:cubicBezTo>
                    <a:pt x="2226163" y="86382"/>
                    <a:pt x="1828230" y="-14372"/>
                    <a:pt x="1754570" y="1715"/>
                  </a:cubicBezTo>
                  <a:cubicBezTo>
                    <a:pt x="1680910" y="17802"/>
                    <a:pt x="1892577" y="213382"/>
                    <a:pt x="1846010" y="245555"/>
                  </a:cubicBezTo>
                  <a:cubicBezTo>
                    <a:pt x="1799443" y="277728"/>
                    <a:pt x="1573383" y="160042"/>
                    <a:pt x="1475170" y="194755"/>
                  </a:cubicBezTo>
                  <a:cubicBezTo>
                    <a:pt x="1376957" y="229468"/>
                    <a:pt x="1311763" y="414888"/>
                    <a:pt x="1256730" y="453835"/>
                  </a:cubicBezTo>
                  <a:cubicBezTo>
                    <a:pt x="1201697" y="492782"/>
                    <a:pt x="1156823" y="433515"/>
                    <a:pt x="1129730" y="418275"/>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333745" y="1851670"/>
            <a:ext cx="791139" cy="990062"/>
            <a:chOff x="1331640" y="2303660"/>
            <a:chExt cx="503107" cy="538072"/>
          </a:xfrm>
        </p:grpSpPr>
        <p:sp>
          <p:nvSpPr>
            <p:cNvPr id="8" name="Freeform 7"/>
            <p:cNvSpPr/>
            <p:nvPr/>
          </p:nvSpPr>
          <p:spPr>
            <a:xfrm>
              <a:off x="1331640" y="2456872"/>
              <a:ext cx="259357" cy="384860"/>
            </a:xfrm>
            <a:custGeom>
              <a:avLst/>
              <a:gdLst>
                <a:gd name="connsiteX0" fmla="*/ 27739 w 259357"/>
                <a:gd name="connsiteY0" fmla="*/ 30927 h 384860"/>
                <a:gd name="connsiteX1" fmla="*/ 22659 w 259357"/>
                <a:gd name="connsiteY1" fmla="*/ 264607 h 384860"/>
                <a:gd name="connsiteX2" fmla="*/ 12499 w 259357"/>
                <a:gd name="connsiteY2" fmla="*/ 376367 h 384860"/>
                <a:gd name="connsiteX3" fmla="*/ 215699 w 259357"/>
                <a:gd name="connsiteY3" fmla="*/ 366207 h 384860"/>
                <a:gd name="connsiteX4" fmla="*/ 256339 w 259357"/>
                <a:gd name="connsiteY4" fmla="*/ 279847 h 384860"/>
                <a:gd name="connsiteX5" fmla="*/ 251259 w 259357"/>
                <a:gd name="connsiteY5" fmla="*/ 20767 h 384860"/>
                <a:gd name="connsiteX6" fmla="*/ 210619 w 259357"/>
                <a:gd name="connsiteY6" fmla="*/ 15687 h 384860"/>
                <a:gd name="connsiteX7" fmla="*/ 27739 w 259357"/>
                <a:gd name="connsiteY7" fmla="*/ 30927 h 38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357" h="384860">
                  <a:moveTo>
                    <a:pt x="27739" y="30927"/>
                  </a:moveTo>
                  <a:cubicBezTo>
                    <a:pt x="-3588" y="72414"/>
                    <a:pt x="25199" y="207034"/>
                    <a:pt x="22659" y="264607"/>
                  </a:cubicBezTo>
                  <a:cubicBezTo>
                    <a:pt x="20119" y="322180"/>
                    <a:pt x="-19674" y="359434"/>
                    <a:pt x="12499" y="376367"/>
                  </a:cubicBezTo>
                  <a:cubicBezTo>
                    <a:pt x="44672" y="393300"/>
                    <a:pt x="175059" y="382294"/>
                    <a:pt x="215699" y="366207"/>
                  </a:cubicBezTo>
                  <a:cubicBezTo>
                    <a:pt x="256339" y="350120"/>
                    <a:pt x="250412" y="337420"/>
                    <a:pt x="256339" y="279847"/>
                  </a:cubicBezTo>
                  <a:cubicBezTo>
                    <a:pt x="262266" y="222274"/>
                    <a:pt x="258879" y="64794"/>
                    <a:pt x="251259" y="20767"/>
                  </a:cubicBezTo>
                  <a:cubicBezTo>
                    <a:pt x="243639" y="-23260"/>
                    <a:pt x="252106" y="16534"/>
                    <a:pt x="210619" y="15687"/>
                  </a:cubicBezTo>
                  <a:cubicBezTo>
                    <a:pt x="169132" y="14840"/>
                    <a:pt x="59066" y="-10560"/>
                    <a:pt x="27739" y="3092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389859" y="2303660"/>
              <a:ext cx="444888" cy="534659"/>
            </a:xfrm>
            <a:custGeom>
              <a:avLst/>
              <a:gdLst>
                <a:gd name="connsiteX0" fmla="*/ 0 w 444888"/>
                <a:gd name="connsiteY0" fmla="*/ 133339 h 534659"/>
                <a:gd name="connsiteX1" fmla="*/ 50800 w 444888"/>
                <a:gd name="connsiteY1" fmla="*/ 118099 h 534659"/>
                <a:gd name="connsiteX2" fmla="*/ 203200 w 444888"/>
                <a:gd name="connsiteY2" fmla="*/ 16499 h 534659"/>
                <a:gd name="connsiteX3" fmla="*/ 426720 w 444888"/>
                <a:gd name="connsiteY3" fmla="*/ 11419 h 534659"/>
                <a:gd name="connsiteX4" fmla="*/ 233680 w 444888"/>
                <a:gd name="connsiteY4" fmla="*/ 128259 h 534659"/>
                <a:gd name="connsiteX5" fmla="*/ 436880 w 444888"/>
                <a:gd name="connsiteY5" fmla="*/ 16499 h 534659"/>
                <a:gd name="connsiteX6" fmla="*/ 401320 w 444888"/>
                <a:gd name="connsiteY6" fmla="*/ 382259 h 534659"/>
                <a:gd name="connsiteX7" fmla="*/ 375920 w 444888"/>
                <a:gd name="connsiteY7" fmla="*/ 458459 h 534659"/>
                <a:gd name="connsiteX8" fmla="*/ 213360 w 444888"/>
                <a:gd name="connsiteY8" fmla="*/ 534659 h 53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88" h="534659">
                  <a:moveTo>
                    <a:pt x="0" y="133339"/>
                  </a:moveTo>
                  <a:cubicBezTo>
                    <a:pt x="8466" y="135455"/>
                    <a:pt x="16933" y="137572"/>
                    <a:pt x="50800" y="118099"/>
                  </a:cubicBezTo>
                  <a:cubicBezTo>
                    <a:pt x="84667" y="98626"/>
                    <a:pt x="140547" y="34279"/>
                    <a:pt x="203200" y="16499"/>
                  </a:cubicBezTo>
                  <a:cubicBezTo>
                    <a:pt x="265853" y="-1281"/>
                    <a:pt x="421640" y="-7208"/>
                    <a:pt x="426720" y="11419"/>
                  </a:cubicBezTo>
                  <a:cubicBezTo>
                    <a:pt x="431800" y="30046"/>
                    <a:pt x="231987" y="127412"/>
                    <a:pt x="233680" y="128259"/>
                  </a:cubicBezTo>
                  <a:cubicBezTo>
                    <a:pt x="235373" y="129106"/>
                    <a:pt x="408940" y="-25834"/>
                    <a:pt x="436880" y="16499"/>
                  </a:cubicBezTo>
                  <a:cubicBezTo>
                    <a:pt x="464820" y="58832"/>
                    <a:pt x="411480" y="308599"/>
                    <a:pt x="401320" y="382259"/>
                  </a:cubicBezTo>
                  <a:cubicBezTo>
                    <a:pt x="391160" y="455919"/>
                    <a:pt x="407247" y="433059"/>
                    <a:pt x="375920" y="458459"/>
                  </a:cubicBezTo>
                  <a:cubicBezTo>
                    <a:pt x="344593" y="483859"/>
                    <a:pt x="213360" y="534659"/>
                    <a:pt x="213360" y="53465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a:off x="6332135" y="3058100"/>
            <a:ext cx="469270" cy="805252"/>
          </a:xfrm>
          <a:custGeom>
            <a:avLst/>
            <a:gdLst>
              <a:gd name="connsiteX0" fmla="*/ 28602 w 469270"/>
              <a:gd name="connsiteY0" fmla="*/ 61021 h 805252"/>
              <a:gd name="connsiteX1" fmla="*/ 424842 w 469270"/>
              <a:gd name="connsiteY1" fmla="*/ 35621 h 805252"/>
              <a:gd name="connsiteX2" fmla="*/ 450242 w 469270"/>
              <a:gd name="connsiteY2" fmla="*/ 71181 h 805252"/>
              <a:gd name="connsiteX3" fmla="*/ 450242 w 469270"/>
              <a:gd name="connsiteY3" fmla="*/ 650301 h 805252"/>
              <a:gd name="connsiteX4" fmla="*/ 440082 w 469270"/>
              <a:gd name="connsiteY4" fmla="*/ 721421 h 805252"/>
              <a:gd name="connsiteX5" fmla="*/ 89562 w 469270"/>
              <a:gd name="connsiteY5" fmla="*/ 756981 h 805252"/>
              <a:gd name="connsiteX6" fmla="*/ 38762 w 469270"/>
              <a:gd name="connsiteY6" fmla="*/ 751901 h 805252"/>
              <a:gd name="connsiteX7" fmla="*/ 28602 w 469270"/>
              <a:gd name="connsiteY7" fmla="*/ 61021 h 80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270" h="805252">
                <a:moveTo>
                  <a:pt x="28602" y="61021"/>
                </a:moveTo>
                <a:cubicBezTo>
                  <a:pt x="92949" y="-58359"/>
                  <a:pt x="354569" y="33928"/>
                  <a:pt x="424842" y="35621"/>
                </a:cubicBezTo>
                <a:cubicBezTo>
                  <a:pt x="495115" y="37314"/>
                  <a:pt x="446009" y="-31266"/>
                  <a:pt x="450242" y="71181"/>
                </a:cubicBezTo>
                <a:cubicBezTo>
                  <a:pt x="454475" y="173628"/>
                  <a:pt x="451935" y="541928"/>
                  <a:pt x="450242" y="650301"/>
                </a:cubicBezTo>
                <a:cubicBezTo>
                  <a:pt x="448549" y="758674"/>
                  <a:pt x="500195" y="703641"/>
                  <a:pt x="440082" y="721421"/>
                </a:cubicBezTo>
                <a:cubicBezTo>
                  <a:pt x="379969" y="739201"/>
                  <a:pt x="156449" y="751901"/>
                  <a:pt x="89562" y="756981"/>
                </a:cubicBezTo>
                <a:cubicBezTo>
                  <a:pt x="22675" y="762061"/>
                  <a:pt x="50615" y="866201"/>
                  <a:pt x="38762" y="751901"/>
                </a:cubicBezTo>
                <a:cubicBezTo>
                  <a:pt x="26909" y="637601"/>
                  <a:pt x="-35745" y="180401"/>
                  <a:pt x="28602" y="61021"/>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370897" y="2778742"/>
            <a:ext cx="716503" cy="289578"/>
          </a:xfrm>
          <a:custGeom>
            <a:avLst/>
            <a:gdLst>
              <a:gd name="connsiteX0" fmla="*/ 0 w 716503"/>
              <a:gd name="connsiteY0" fmla="*/ 289578 h 289578"/>
              <a:gd name="connsiteX1" fmla="*/ 335280 w 716503"/>
              <a:gd name="connsiteY1" fmla="*/ 45738 h 289578"/>
              <a:gd name="connsiteX2" fmla="*/ 355600 w 716503"/>
              <a:gd name="connsiteY2" fmla="*/ 35578 h 289578"/>
              <a:gd name="connsiteX3" fmla="*/ 685800 w 716503"/>
              <a:gd name="connsiteY3" fmla="*/ 18 h 289578"/>
              <a:gd name="connsiteX4" fmla="*/ 675640 w 716503"/>
              <a:gd name="connsiteY4" fmla="*/ 40658 h 289578"/>
              <a:gd name="connsiteX5" fmla="*/ 452120 w 716503"/>
              <a:gd name="connsiteY5" fmla="*/ 279418 h 28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503" h="289578">
                <a:moveTo>
                  <a:pt x="0" y="289578"/>
                </a:moveTo>
                <a:lnTo>
                  <a:pt x="335280" y="45738"/>
                </a:lnTo>
                <a:cubicBezTo>
                  <a:pt x="394547" y="3405"/>
                  <a:pt x="297180" y="43198"/>
                  <a:pt x="355600" y="35578"/>
                </a:cubicBezTo>
                <a:cubicBezTo>
                  <a:pt x="414020" y="27958"/>
                  <a:pt x="632460" y="-829"/>
                  <a:pt x="685800" y="18"/>
                </a:cubicBezTo>
                <a:cubicBezTo>
                  <a:pt x="739140" y="865"/>
                  <a:pt x="714587" y="-5909"/>
                  <a:pt x="675640" y="40658"/>
                </a:cubicBezTo>
                <a:cubicBezTo>
                  <a:pt x="636693" y="87225"/>
                  <a:pt x="452120" y="279418"/>
                  <a:pt x="452120" y="2794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828096" y="2779440"/>
            <a:ext cx="300322" cy="954361"/>
          </a:xfrm>
          <a:custGeom>
            <a:avLst/>
            <a:gdLst>
              <a:gd name="connsiteX0" fmla="*/ 289560 w 300322"/>
              <a:gd name="connsiteY0" fmla="*/ 14561 h 954361"/>
              <a:gd name="connsiteX1" fmla="*/ 279400 w 300322"/>
              <a:gd name="connsiteY1" fmla="*/ 80601 h 954361"/>
              <a:gd name="connsiteX2" fmla="*/ 289560 w 300322"/>
              <a:gd name="connsiteY2" fmla="*/ 634321 h 954361"/>
              <a:gd name="connsiteX3" fmla="*/ 274320 w 300322"/>
              <a:gd name="connsiteY3" fmla="*/ 669881 h 954361"/>
              <a:gd name="connsiteX4" fmla="*/ 0 w 300322"/>
              <a:gd name="connsiteY4" fmla="*/ 954361 h 954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22" h="954361">
                <a:moveTo>
                  <a:pt x="289560" y="14561"/>
                </a:moveTo>
                <a:cubicBezTo>
                  <a:pt x="284480" y="-4066"/>
                  <a:pt x="279400" y="-22692"/>
                  <a:pt x="279400" y="80601"/>
                </a:cubicBezTo>
                <a:cubicBezTo>
                  <a:pt x="279400" y="183894"/>
                  <a:pt x="290407" y="536108"/>
                  <a:pt x="289560" y="634321"/>
                </a:cubicBezTo>
                <a:cubicBezTo>
                  <a:pt x="288713" y="732534"/>
                  <a:pt x="322580" y="616541"/>
                  <a:pt x="274320" y="669881"/>
                </a:cubicBezTo>
                <a:cubicBezTo>
                  <a:pt x="226060" y="723221"/>
                  <a:pt x="0" y="954361"/>
                  <a:pt x="0" y="9543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614951" y="2815059"/>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5294184" y="2959848"/>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963896" y="3148146"/>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448765" y="2598113"/>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352688" y="2437580"/>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061936" y="1779663"/>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4210707" y="1996608"/>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487551" y="1789991"/>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048406" y="2143911"/>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6029452" y="2489808"/>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2163564" y="1818988"/>
            <a:ext cx="4280626" cy="1090394"/>
          </a:xfrm>
          <a:custGeom>
            <a:avLst/>
            <a:gdLst>
              <a:gd name="connsiteX0" fmla="*/ 6173 w 4280626"/>
              <a:gd name="connsiteY0" fmla="*/ 243492 h 1090394"/>
              <a:gd name="connsiteX1" fmla="*/ 36653 w 4280626"/>
              <a:gd name="connsiteY1" fmla="*/ 202852 h 1090394"/>
              <a:gd name="connsiteX2" fmla="*/ 285573 w 4280626"/>
              <a:gd name="connsiteY2" fmla="*/ 55532 h 1090394"/>
              <a:gd name="connsiteX3" fmla="*/ 1032333 w 4280626"/>
              <a:gd name="connsiteY3" fmla="*/ 14892 h 1090394"/>
              <a:gd name="connsiteX4" fmla="*/ 2297253 w 4280626"/>
              <a:gd name="connsiteY4" fmla="*/ 294292 h 1090394"/>
              <a:gd name="connsiteX5" fmla="*/ 2993213 w 4280626"/>
              <a:gd name="connsiteY5" fmla="*/ 400972 h 1090394"/>
              <a:gd name="connsiteX6" fmla="*/ 3968573 w 4280626"/>
              <a:gd name="connsiteY6" fmla="*/ 807372 h 1090394"/>
              <a:gd name="connsiteX7" fmla="*/ 4268293 w 4280626"/>
              <a:gd name="connsiteY7" fmla="*/ 1066452 h 1090394"/>
              <a:gd name="connsiteX8" fmla="*/ 4146373 w 4280626"/>
              <a:gd name="connsiteY8" fmla="*/ 853092 h 1090394"/>
              <a:gd name="connsiteX9" fmla="*/ 4278453 w 4280626"/>
              <a:gd name="connsiteY9" fmla="*/ 1081692 h 1090394"/>
              <a:gd name="connsiteX10" fmla="*/ 4014293 w 4280626"/>
              <a:gd name="connsiteY10" fmla="*/ 1020732 h 109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0626" h="1090394">
                <a:moveTo>
                  <a:pt x="6173" y="243492"/>
                </a:moveTo>
                <a:cubicBezTo>
                  <a:pt x="-1870" y="238835"/>
                  <a:pt x="-9913" y="234179"/>
                  <a:pt x="36653" y="202852"/>
                </a:cubicBezTo>
                <a:cubicBezTo>
                  <a:pt x="83219" y="171525"/>
                  <a:pt x="119626" y="86859"/>
                  <a:pt x="285573" y="55532"/>
                </a:cubicBezTo>
                <a:cubicBezTo>
                  <a:pt x="451520" y="24205"/>
                  <a:pt x="697053" y="-24901"/>
                  <a:pt x="1032333" y="14892"/>
                </a:cubicBezTo>
                <a:cubicBezTo>
                  <a:pt x="1367613" y="54685"/>
                  <a:pt x="1970440" y="229945"/>
                  <a:pt x="2297253" y="294292"/>
                </a:cubicBezTo>
                <a:cubicBezTo>
                  <a:pt x="2624066" y="358639"/>
                  <a:pt x="2714660" y="315459"/>
                  <a:pt x="2993213" y="400972"/>
                </a:cubicBezTo>
                <a:cubicBezTo>
                  <a:pt x="3271766" y="486485"/>
                  <a:pt x="3756060" y="696459"/>
                  <a:pt x="3968573" y="807372"/>
                </a:cubicBezTo>
                <a:cubicBezTo>
                  <a:pt x="4181086" y="918285"/>
                  <a:pt x="4238660" y="1058832"/>
                  <a:pt x="4268293" y="1066452"/>
                </a:cubicBezTo>
                <a:cubicBezTo>
                  <a:pt x="4297926" y="1074072"/>
                  <a:pt x="4144680" y="850552"/>
                  <a:pt x="4146373" y="853092"/>
                </a:cubicBezTo>
                <a:cubicBezTo>
                  <a:pt x="4148066" y="855632"/>
                  <a:pt x="4300466" y="1053752"/>
                  <a:pt x="4278453" y="1081692"/>
                </a:cubicBezTo>
                <a:cubicBezTo>
                  <a:pt x="4256440" y="1109632"/>
                  <a:pt x="4135366" y="1065182"/>
                  <a:pt x="4014293" y="1020732"/>
                </a:cubicBezTo>
              </a:path>
            </a:pathLst>
          </a:custGeom>
          <a:no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2108407" y="2433100"/>
            <a:ext cx="4163792" cy="813735"/>
          </a:xfrm>
          <a:custGeom>
            <a:avLst/>
            <a:gdLst>
              <a:gd name="connsiteX0" fmla="*/ 4160889 w 4163792"/>
              <a:gd name="connsiteY0" fmla="*/ 787621 h 813735"/>
              <a:gd name="connsiteX1" fmla="*/ 4115169 w 4163792"/>
              <a:gd name="connsiteY1" fmla="*/ 807941 h 813735"/>
              <a:gd name="connsiteX2" fmla="*/ 3683369 w 4163792"/>
              <a:gd name="connsiteY2" fmla="*/ 797781 h 813735"/>
              <a:gd name="connsiteX3" fmla="*/ 3038209 w 4163792"/>
              <a:gd name="connsiteY3" fmla="*/ 645381 h 813735"/>
              <a:gd name="connsiteX4" fmla="*/ 2078089 w 4163792"/>
              <a:gd name="connsiteY4" fmla="*/ 401541 h 813735"/>
              <a:gd name="connsiteX5" fmla="*/ 274689 w 4163792"/>
              <a:gd name="connsiteY5" fmla="*/ 137381 h 813735"/>
              <a:gd name="connsiteX6" fmla="*/ 41009 w 4163792"/>
              <a:gd name="connsiteY6" fmla="*/ 76421 h 813735"/>
              <a:gd name="connsiteX7" fmla="*/ 112129 w 4163792"/>
              <a:gd name="connsiteY7" fmla="*/ 221 h 813735"/>
              <a:gd name="connsiteX8" fmla="*/ 369 w 4163792"/>
              <a:gd name="connsiteY8" fmla="*/ 101821 h 813735"/>
              <a:gd name="connsiteX9" fmla="*/ 157849 w 4163792"/>
              <a:gd name="connsiteY9" fmla="*/ 269461 h 81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63792" h="813735">
                <a:moveTo>
                  <a:pt x="4160889" y="787621"/>
                </a:moveTo>
                <a:cubicBezTo>
                  <a:pt x="4177822" y="796934"/>
                  <a:pt x="4115169" y="807941"/>
                  <a:pt x="4115169" y="807941"/>
                </a:cubicBezTo>
                <a:cubicBezTo>
                  <a:pt x="4035582" y="809634"/>
                  <a:pt x="3862862" y="824874"/>
                  <a:pt x="3683369" y="797781"/>
                </a:cubicBezTo>
                <a:cubicBezTo>
                  <a:pt x="3503876" y="770688"/>
                  <a:pt x="3038209" y="645381"/>
                  <a:pt x="3038209" y="645381"/>
                </a:cubicBezTo>
                <a:cubicBezTo>
                  <a:pt x="2770662" y="579341"/>
                  <a:pt x="2538675" y="486208"/>
                  <a:pt x="2078089" y="401541"/>
                </a:cubicBezTo>
                <a:cubicBezTo>
                  <a:pt x="1617503" y="316874"/>
                  <a:pt x="614202" y="191568"/>
                  <a:pt x="274689" y="137381"/>
                </a:cubicBezTo>
                <a:cubicBezTo>
                  <a:pt x="-64824" y="83194"/>
                  <a:pt x="68102" y="99281"/>
                  <a:pt x="41009" y="76421"/>
                </a:cubicBezTo>
                <a:cubicBezTo>
                  <a:pt x="13916" y="53561"/>
                  <a:pt x="118902" y="-4012"/>
                  <a:pt x="112129" y="221"/>
                </a:cubicBezTo>
                <a:cubicBezTo>
                  <a:pt x="105356" y="4454"/>
                  <a:pt x="-7251" y="56948"/>
                  <a:pt x="369" y="101821"/>
                </a:cubicBezTo>
                <a:cubicBezTo>
                  <a:pt x="7989" y="146694"/>
                  <a:pt x="157849" y="269461"/>
                  <a:pt x="157849" y="269461"/>
                </a:cubicBezTo>
              </a:path>
            </a:pathLst>
          </a:cu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2"/>
          <a:stretch>
            <a:fillRect/>
          </a:stretch>
        </p:blipFill>
        <p:spPr>
          <a:xfrm>
            <a:off x="1804667" y="2193722"/>
            <a:ext cx="252087" cy="252087"/>
          </a:xfrm>
          <a:prstGeom prst="rect">
            <a:avLst/>
          </a:prstGeom>
        </p:spPr>
      </p:pic>
      <p:pic>
        <p:nvPicPr>
          <p:cNvPr id="27" name="Picture 26"/>
          <p:cNvPicPr>
            <a:picLocks noChangeAspect="1"/>
          </p:cNvPicPr>
          <p:nvPr/>
        </p:nvPicPr>
        <p:blipFill>
          <a:blip r:embed="rId2"/>
          <a:stretch>
            <a:fillRect/>
          </a:stretch>
        </p:blipFill>
        <p:spPr>
          <a:xfrm flipH="1">
            <a:off x="6809692" y="3130576"/>
            <a:ext cx="288919" cy="252087"/>
          </a:xfrm>
          <a:prstGeom prst="rect">
            <a:avLst/>
          </a:prstGeom>
        </p:spPr>
      </p:pic>
      <p:sp>
        <p:nvSpPr>
          <p:cNvPr id="28" name="TextBox 27"/>
          <p:cNvSpPr txBox="1"/>
          <p:nvPr/>
        </p:nvSpPr>
        <p:spPr>
          <a:xfrm>
            <a:off x="1331640" y="3084263"/>
            <a:ext cx="1362874" cy="261610"/>
          </a:xfrm>
          <a:prstGeom prst="rect">
            <a:avLst/>
          </a:prstGeom>
          <a:noFill/>
        </p:spPr>
        <p:txBody>
          <a:bodyPr wrap="none" rtlCol="0">
            <a:spAutoFit/>
          </a:bodyPr>
          <a:lstStyle/>
          <a:p>
            <a:r>
              <a:rPr lang="en-US" sz="1100" dirty="0">
                <a:latin typeface="AhnbergHand" charset="0"/>
                <a:ea typeface="AhnbergHand" charset="0"/>
                <a:cs typeface="AhnbergHand" charset="0"/>
              </a:rPr>
              <a:t>TCP/IP Engine</a:t>
            </a:r>
          </a:p>
        </p:txBody>
      </p:sp>
      <p:sp>
        <p:nvSpPr>
          <p:cNvPr id="29" name="TextBox 28"/>
          <p:cNvSpPr txBox="1"/>
          <p:nvPr/>
        </p:nvSpPr>
        <p:spPr>
          <a:xfrm>
            <a:off x="6571648" y="3925606"/>
            <a:ext cx="1362874" cy="261610"/>
          </a:xfrm>
          <a:prstGeom prst="rect">
            <a:avLst/>
          </a:prstGeom>
          <a:noFill/>
        </p:spPr>
        <p:txBody>
          <a:bodyPr wrap="none" rtlCol="0">
            <a:spAutoFit/>
          </a:bodyPr>
          <a:lstStyle/>
          <a:p>
            <a:r>
              <a:rPr lang="en-US" sz="1100" dirty="0">
                <a:latin typeface="AhnbergHand" charset="0"/>
                <a:ea typeface="AhnbergHand" charset="0"/>
                <a:cs typeface="AhnbergHand" charset="0"/>
              </a:rPr>
              <a:t>TCP/IP Engine</a:t>
            </a:r>
          </a:p>
        </p:txBody>
      </p:sp>
      <p:sp>
        <p:nvSpPr>
          <p:cNvPr id="30" name="Freeform 29"/>
          <p:cNvSpPr/>
          <p:nvPr/>
        </p:nvSpPr>
        <p:spPr>
          <a:xfrm>
            <a:off x="1761908" y="2473800"/>
            <a:ext cx="190020" cy="586498"/>
          </a:xfrm>
          <a:custGeom>
            <a:avLst/>
            <a:gdLst>
              <a:gd name="connsiteX0" fmla="*/ 12220 w 190020"/>
              <a:gd name="connsiteY0" fmla="*/ 569170 h 586498"/>
              <a:gd name="connsiteX1" fmla="*/ 12220 w 190020"/>
              <a:gd name="connsiteY1" fmla="*/ 518370 h 586498"/>
              <a:gd name="connsiteX2" fmla="*/ 139220 w 190020"/>
              <a:gd name="connsiteY2" fmla="*/ 20530 h 586498"/>
              <a:gd name="connsiteX3" fmla="*/ 83340 w 190020"/>
              <a:gd name="connsiteY3" fmla="*/ 86570 h 586498"/>
              <a:gd name="connsiteX4" fmla="*/ 134140 w 190020"/>
              <a:gd name="connsiteY4" fmla="*/ 5290 h 586498"/>
              <a:gd name="connsiteX5" fmla="*/ 190020 w 190020"/>
              <a:gd name="connsiteY5" fmla="*/ 157690 h 58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20" h="586498">
                <a:moveTo>
                  <a:pt x="12220" y="569170"/>
                </a:moveTo>
                <a:cubicBezTo>
                  <a:pt x="1636" y="589490"/>
                  <a:pt x="-8947" y="609810"/>
                  <a:pt x="12220" y="518370"/>
                </a:cubicBezTo>
                <a:cubicBezTo>
                  <a:pt x="33387" y="426930"/>
                  <a:pt x="127367" y="92496"/>
                  <a:pt x="139220" y="20530"/>
                </a:cubicBezTo>
                <a:cubicBezTo>
                  <a:pt x="151073" y="-51436"/>
                  <a:pt x="84187" y="89110"/>
                  <a:pt x="83340" y="86570"/>
                </a:cubicBezTo>
                <a:cubicBezTo>
                  <a:pt x="82493" y="84030"/>
                  <a:pt x="116360" y="-6563"/>
                  <a:pt x="134140" y="5290"/>
                </a:cubicBezTo>
                <a:cubicBezTo>
                  <a:pt x="151920" y="17143"/>
                  <a:pt x="190020" y="157690"/>
                  <a:pt x="190020" y="15769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6867149" y="3453784"/>
            <a:ext cx="245427" cy="483216"/>
          </a:xfrm>
          <a:custGeom>
            <a:avLst/>
            <a:gdLst>
              <a:gd name="connsiteX0" fmla="*/ 245427 w 245427"/>
              <a:gd name="connsiteY0" fmla="*/ 483216 h 483216"/>
              <a:gd name="connsiteX1" fmla="*/ 37147 w 245427"/>
              <a:gd name="connsiteY1" fmla="*/ 46336 h 483216"/>
              <a:gd name="connsiteX2" fmla="*/ 1587 w 245427"/>
              <a:gd name="connsiteY2" fmla="*/ 137776 h 483216"/>
              <a:gd name="connsiteX3" fmla="*/ 57467 w 245427"/>
              <a:gd name="connsiteY3" fmla="*/ 616 h 483216"/>
              <a:gd name="connsiteX4" fmla="*/ 209867 w 245427"/>
              <a:gd name="connsiteY4" fmla="*/ 86976 h 483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27" h="483216">
                <a:moveTo>
                  <a:pt x="245427" y="483216"/>
                </a:moveTo>
                <a:cubicBezTo>
                  <a:pt x="161607" y="293562"/>
                  <a:pt x="77787" y="103909"/>
                  <a:pt x="37147" y="46336"/>
                </a:cubicBezTo>
                <a:cubicBezTo>
                  <a:pt x="-3493" y="-11237"/>
                  <a:pt x="-1800" y="145396"/>
                  <a:pt x="1587" y="137776"/>
                </a:cubicBezTo>
                <a:cubicBezTo>
                  <a:pt x="4974" y="130156"/>
                  <a:pt x="22754" y="9083"/>
                  <a:pt x="57467" y="616"/>
                </a:cubicBezTo>
                <a:cubicBezTo>
                  <a:pt x="92180" y="-7851"/>
                  <a:pt x="184467" y="73429"/>
                  <a:pt x="209867" y="86976"/>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376127" y="1722688"/>
            <a:ext cx="1048685" cy="261610"/>
          </a:xfrm>
          <a:prstGeom prst="rect">
            <a:avLst/>
          </a:prstGeom>
          <a:noFill/>
        </p:spPr>
        <p:txBody>
          <a:bodyPr wrap="none" rtlCol="0">
            <a:spAutoFit/>
          </a:bodyPr>
          <a:lstStyle/>
          <a:p>
            <a:r>
              <a:rPr lang="en-US" sz="1100">
                <a:latin typeface="AhnbergHand" charset="0"/>
                <a:ea typeface="AhnbergHand" charset="0"/>
                <a:cs typeface="AhnbergHand" charset="0"/>
              </a:rPr>
              <a:t>IP Network</a:t>
            </a:r>
            <a:endParaRPr lang="en-US" sz="1100" dirty="0">
              <a:latin typeface="AhnbergHand" charset="0"/>
              <a:ea typeface="AhnbergHand" charset="0"/>
              <a:cs typeface="AhnbergHand" charset="0"/>
            </a:endParaRPr>
          </a:p>
        </p:txBody>
      </p:sp>
      <p:sp>
        <p:nvSpPr>
          <p:cNvPr id="33" name="TextBox 32"/>
          <p:cNvSpPr txBox="1"/>
          <p:nvPr/>
        </p:nvSpPr>
        <p:spPr>
          <a:xfrm>
            <a:off x="2090443" y="4233046"/>
            <a:ext cx="1007007" cy="261610"/>
          </a:xfrm>
          <a:prstGeom prst="rect">
            <a:avLst/>
          </a:prstGeom>
          <a:noFill/>
        </p:spPr>
        <p:txBody>
          <a:bodyPr wrap="none" rtlCol="0">
            <a:spAutoFit/>
          </a:bodyPr>
          <a:lstStyle/>
          <a:p>
            <a:r>
              <a:rPr lang="en-US" sz="1100" dirty="0">
                <a:latin typeface="AhnbergHand" charset="0"/>
                <a:ea typeface="AhnbergHand" charset="0"/>
                <a:cs typeface="AhnbergHand" charset="0"/>
              </a:rPr>
              <a:t>TCP hosts</a:t>
            </a:r>
          </a:p>
        </p:txBody>
      </p:sp>
      <p:sp>
        <p:nvSpPr>
          <p:cNvPr id="34" name="Title 1"/>
          <p:cNvSpPr>
            <a:spLocks noGrp="1"/>
          </p:cNvSpPr>
          <p:nvPr>
            <p:ph type="title"/>
          </p:nvPr>
        </p:nvSpPr>
        <p:spPr>
          <a:xfrm>
            <a:off x="1277634" y="-20538"/>
            <a:ext cx="7460803" cy="994172"/>
          </a:xfrm>
        </p:spPr>
        <p:txBody>
          <a:bodyPr>
            <a:normAutofit/>
          </a:bodyPr>
          <a:lstStyle/>
          <a:p>
            <a:r>
              <a:rPr lang="en-US" sz="2700">
                <a:latin typeface="Powderfinger Type" charset="0"/>
                <a:ea typeface="Powderfinger Type" charset="0"/>
                <a:cs typeface="Powderfinger Type" charset="0"/>
              </a:rPr>
              <a:t>Internet </a:t>
            </a:r>
            <a:r>
              <a:rPr lang="en-US" sz="2700" dirty="0">
                <a:latin typeface="Powderfinger Type" charset="0"/>
                <a:ea typeface="Powderfinger Type" charset="0"/>
                <a:cs typeface="Powderfinger Type" charset="0"/>
              </a:rPr>
              <a:t>Architecture (c1980’s)</a:t>
            </a:r>
          </a:p>
        </p:txBody>
      </p:sp>
    </p:spTree>
    <p:extLst>
      <p:ext uri="{BB962C8B-B14F-4D97-AF65-F5344CB8AC3E}">
        <p14:creationId xmlns:p14="http://schemas.microsoft.com/office/powerpoint/2010/main" val="1280541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7902878" cy="857250"/>
          </a:xfrm>
        </p:spPr>
        <p:txBody>
          <a:bodyPr>
            <a:normAutofit/>
          </a:bodyPr>
          <a:lstStyle/>
          <a:p>
            <a:r>
              <a:rPr lang="en-US" sz="3000" dirty="0">
                <a:latin typeface="Powderfinger Type" charset="0"/>
                <a:ea typeface="Powderfinger Type" charset="0"/>
                <a:cs typeface="Powderfinger Type" charset="0"/>
              </a:rPr>
              <a:t>The Result was Revolutionary!</a:t>
            </a:r>
          </a:p>
        </p:txBody>
      </p:sp>
      <p:sp>
        <p:nvSpPr>
          <p:cNvPr id="3" name="Content Placeholder 2"/>
          <p:cNvSpPr>
            <a:spLocks noGrp="1"/>
          </p:cNvSpPr>
          <p:nvPr>
            <p:ph idx="1"/>
          </p:nvPr>
        </p:nvSpPr>
        <p:spPr/>
        <p:txBody>
          <a:bodyPr>
            <a:normAutofit/>
          </a:bodyPr>
          <a:lstStyle/>
          <a:p>
            <a:pPr marL="266693" lvl="1" indent="0">
              <a:buNone/>
            </a:pPr>
            <a:r>
              <a:rPr lang="en-US" sz="1800" dirty="0"/>
              <a:t>By stripping out network-centric virtual circuit states and removing time synchronicity the resultant carriage network was minimal in design and functionality</a:t>
            </a:r>
          </a:p>
          <a:p>
            <a:pPr marL="266693" lvl="1" indent="0">
              <a:buNone/>
            </a:pPr>
            <a:endParaRPr lang="en-US" sz="1800" dirty="0"/>
          </a:p>
          <a:p>
            <a:pPr marL="266693" lvl="1" indent="0">
              <a:buNone/>
            </a:pPr>
            <a:r>
              <a:rPr lang="en-US" sz="1800" dirty="0"/>
              <a:t>More complex functions, such as flow control, jitter stability, loss mitigation and reliability, were pushed out to the </a:t>
            </a:r>
            <a:r>
              <a:rPr lang="en-US" sz="1800" dirty="0" smtClean="0"/>
              <a:t>attached devices on </a:t>
            </a:r>
            <a:r>
              <a:rPr lang="en-US" sz="1800" dirty="0"/>
              <a:t>the edge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12</a:t>
            </a:fld>
            <a:endParaRPr lang="en-AU" kern="0" dirty="0"/>
          </a:p>
        </p:txBody>
      </p:sp>
    </p:spTree>
    <p:extLst>
      <p:ext uri="{BB962C8B-B14F-4D97-AF65-F5344CB8AC3E}">
        <p14:creationId xmlns:p14="http://schemas.microsoft.com/office/powerpoint/2010/main" val="943642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(in)Equality of Networks</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755576" y="1200152"/>
            <a:ext cx="7992888" cy="3423827"/>
          </a:xfrm>
        </p:spPr>
        <p:txBody>
          <a:bodyPr>
            <a:normAutofit/>
          </a:bodyPr>
          <a:lstStyle/>
          <a:p>
            <a:pPr marL="0" indent="0">
              <a:spcAft>
                <a:spcPts val="450"/>
              </a:spcAft>
              <a:buNone/>
            </a:pPr>
            <a:r>
              <a:rPr lang="en-US" sz="1800" dirty="0"/>
              <a:t>In the regulated world of national telephone operators every telephone network was “equal”</a:t>
            </a:r>
          </a:p>
          <a:p>
            <a:pPr marL="0" indent="0">
              <a:spcAft>
                <a:spcPts val="450"/>
              </a:spcAft>
              <a:buNone/>
            </a:pPr>
            <a:r>
              <a:rPr lang="en-US" sz="1800" dirty="0"/>
              <a:t>But we rapidly started differentiating between Internet </a:t>
            </a:r>
            <a:r>
              <a:rPr lang="en-US" sz="1800" dirty="0" smtClean="0"/>
              <a:t>networks -- </a:t>
            </a:r>
            <a:r>
              <a:rPr lang="en-US" sz="1800" dirty="0"/>
              <a:t>Internet networks were not all the same.</a:t>
            </a:r>
          </a:p>
          <a:p>
            <a:pPr marL="0" indent="0">
              <a:spcAft>
                <a:spcPts val="450"/>
              </a:spcAft>
              <a:buNone/>
            </a:pPr>
            <a:r>
              <a:rPr lang="en-US" sz="1800" dirty="0"/>
              <a:t>We started differentiating on roles and services and </a:t>
            </a:r>
            <a:r>
              <a:rPr lang="en-US" sz="1800" dirty="0" smtClean="0"/>
              <a:t>differentiating </a:t>
            </a:r>
            <a:r>
              <a:rPr lang="en-US" sz="1800" dirty="0"/>
              <a:t>by the flow of revenues between networks</a:t>
            </a:r>
          </a:p>
        </p:txBody>
      </p:sp>
    </p:spTree>
    <p:extLst>
      <p:ext uri="{BB962C8B-B14F-4D97-AF65-F5344CB8AC3E}">
        <p14:creationId xmlns:p14="http://schemas.microsoft.com/office/powerpoint/2010/main" val="11889551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Powderfinger Type" charset="0"/>
                <a:ea typeface="Powderfinger Type" charset="0"/>
                <a:cs typeface="Powderfinger Type" charset="0"/>
              </a:rPr>
              <a:t>Network Role Segmentation</a:t>
            </a:r>
            <a:endParaRPr lang="en-US" dirty="0">
              <a:latin typeface="Powderfinger Type" charset="0"/>
              <a:ea typeface="Powderfinger Type" charset="0"/>
              <a:cs typeface="Powderfinger Type" charset="0"/>
            </a:endParaRP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14</a:t>
            </a:fld>
            <a:endParaRPr lang="en-AU" kern="0" dirty="0"/>
          </a:p>
        </p:txBody>
      </p:sp>
      <p:pic>
        <p:nvPicPr>
          <p:cNvPr id="5" name="Picture 4"/>
          <p:cNvPicPr>
            <a:picLocks noChangeAspect="1"/>
          </p:cNvPicPr>
          <p:nvPr/>
        </p:nvPicPr>
        <p:blipFill>
          <a:blip r:embed="rId2"/>
          <a:stretch>
            <a:fillRect/>
          </a:stretch>
        </p:blipFill>
        <p:spPr>
          <a:xfrm>
            <a:off x="1115617" y="1190125"/>
            <a:ext cx="6858761" cy="3364221"/>
          </a:xfrm>
          <a:prstGeom prst="rect">
            <a:avLst/>
          </a:prstGeom>
        </p:spPr>
      </p:pic>
    </p:spTree>
    <p:extLst>
      <p:ext uri="{BB962C8B-B14F-4D97-AF65-F5344CB8AC3E}">
        <p14:creationId xmlns:p14="http://schemas.microsoft.com/office/powerpoint/2010/main" val="76748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49492"/>
            <a:ext cx="7020781" cy="857250"/>
          </a:xfrm>
        </p:spPr>
        <p:txBody>
          <a:bodyPr>
            <a:normAutofit/>
          </a:bodyPr>
          <a:lstStyle/>
          <a:p>
            <a:r>
              <a:rPr lang="en-US" sz="3300" dirty="0" smtClean="0">
                <a:latin typeface="Powderfinger Type" charset="0"/>
                <a:ea typeface="Powderfinger Type" charset="0"/>
                <a:cs typeface="Powderfinger Type" charset="0"/>
              </a:rPr>
              <a:t>Enter Content</a:t>
            </a:r>
            <a:endParaRPr lang="en-US" sz="3300"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683568" y="1412732"/>
            <a:ext cx="7704856" cy="3263504"/>
          </a:xfrm>
        </p:spPr>
        <p:txBody>
          <a:bodyPr>
            <a:normAutofit/>
          </a:bodyPr>
          <a:lstStyle/>
          <a:p>
            <a:pPr marL="0" indent="0">
              <a:buNone/>
            </a:pPr>
            <a:r>
              <a:rPr lang="en-US" sz="2100" dirty="0"/>
              <a:t>Breaking the edge into </a:t>
            </a:r>
            <a:r>
              <a:rPr lang="en-US" sz="2100" b="1" dirty="0"/>
              <a:t>clients </a:t>
            </a:r>
            <a:r>
              <a:rPr lang="en-US" sz="2100" dirty="0"/>
              <a:t>and </a:t>
            </a:r>
            <a:r>
              <a:rPr lang="en-US" sz="2100" b="1" dirty="0"/>
              <a:t>servers</a:t>
            </a:r>
          </a:p>
          <a:p>
            <a:pPr lvl="1"/>
            <a:r>
              <a:rPr lang="en-US" sz="1800" dirty="0"/>
              <a:t>Access networks service the needs “clients”</a:t>
            </a:r>
          </a:p>
          <a:p>
            <a:pPr lvl="1"/>
            <a:r>
              <a:rPr lang="en-US" sz="1800" dirty="0"/>
              <a:t>Clients are not directly reachable by other clients</a:t>
            </a:r>
          </a:p>
          <a:p>
            <a:pPr lvl="1"/>
            <a:r>
              <a:rPr lang="en-US" sz="1800" dirty="0"/>
              <a:t>Clients connect to services</a:t>
            </a:r>
          </a:p>
          <a:p>
            <a:pPr lvl="1"/>
            <a:endParaRPr lang="en-US" sz="1800" dirty="0"/>
          </a:p>
          <a:p>
            <a:pPr marL="0" indent="0">
              <a:buNone/>
            </a:pPr>
            <a:r>
              <a:rPr lang="en-US" sz="2100" dirty="0"/>
              <a:t>The role of the network here is to carry clients to the service access point</a:t>
            </a:r>
          </a:p>
          <a:p>
            <a:pPr lvl="1"/>
            <a:r>
              <a:rPr lang="en-US" sz="1800" dirty="0"/>
              <a:t>The assumption here is that there are many more clients than service </a:t>
            </a:r>
            <a:r>
              <a:rPr lang="en-US" sz="1800" dirty="0" smtClean="0"/>
              <a:t>points</a:t>
            </a:r>
            <a:endParaRPr lang="en-US" sz="1800" dirty="0"/>
          </a:p>
        </p:txBody>
      </p:sp>
    </p:spTree>
    <p:extLst>
      <p:ext uri="{BB962C8B-B14F-4D97-AF65-F5344CB8AC3E}">
        <p14:creationId xmlns:p14="http://schemas.microsoft.com/office/powerpoint/2010/main" val="433870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Content vs Carriage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a:bodyPr>
          <a:lstStyle/>
          <a:p>
            <a:pPr marL="0" indent="0">
              <a:spcAft>
                <a:spcPts val="450"/>
              </a:spcAft>
              <a:buNone/>
            </a:pPr>
            <a:r>
              <a:rPr lang="en-US" dirty="0" smtClean="0"/>
              <a:t>Who pays whom?</a:t>
            </a:r>
          </a:p>
          <a:p>
            <a:pPr lvl="1">
              <a:spcAft>
                <a:spcPts val="450"/>
              </a:spcAft>
            </a:pPr>
            <a:r>
              <a:rPr lang="en-US" dirty="0" smtClean="0"/>
              <a:t>The only reason why access networks have clients is because there are content services that clients want to access</a:t>
            </a:r>
            <a:endParaRPr lang="en-US" dirty="0"/>
          </a:p>
          <a:p>
            <a:pPr lvl="2">
              <a:spcAft>
                <a:spcPts val="450"/>
              </a:spcAft>
            </a:pPr>
            <a:r>
              <a:rPr lang="en-US" dirty="0" smtClean="0"/>
              <a:t>Therefore carriage should pay for content</a:t>
            </a:r>
          </a:p>
          <a:p>
            <a:pPr lvl="1">
              <a:spcAft>
                <a:spcPts val="450"/>
              </a:spcAft>
            </a:pPr>
            <a:endParaRPr lang="en-US" dirty="0" smtClean="0"/>
          </a:p>
          <a:p>
            <a:pPr lvl="1">
              <a:spcAft>
                <a:spcPts val="450"/>
              </a:spcAft>
            </a:pPr>
            <a:r>
              <a:rPr lang="en-US" dirty="0" smtClean="0"/>
              <a:t>There is no “end-to-end” financial settlement model in the Internet </a:t>
            </a:r>
            <a:r>
              <a:rPr lang="mr-IN" dirty="0" smtClean="0"/>
              <a:t>–</a:t>
            </a:r>
            <a:r>
              <a:rPr lang="en-US" dirty="0" smtClean="0"/>
              <a:t> both “ends” pay for access and network providers settle between themselves. To a carriage network, content is just another client</a:t>
            </a:r>
          </a:p>
          <a:p>
            <a:pPr lvl="2">
              <a:spcAft>
                <a:spcPts val="450"/>
              </a:spcAft>
            </a:pPr>
            <a:r>
              <a:rPr lang="en-US" dirty="0" smtClean="0"/>
              <a:t>Content should pay for carriage, just like any other client</a:t>
            </a:r>
          </a:p>
        </p:txBody>
      </p:sp>
    </p:spTree>
    <p:extLst>
      <p:ext uri="{BB962C8B-B14F-4D97-AF65-F5344CB8AC3E}">
        <p14:creationId xmlns:p14="http://schemas.microsoft.com/office/powerpoint/2010/main" val="1358125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Content vs Carriage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a:bodyPr>
          <a:lstStyle/>
          <a:p>
            <a:pPr marL="0" indent="0">
              <a:spcAft>
                <a:spcPts val="450"/>
              </a:spcAft>
              <a:buNone/>
            </a:pPr>
            <a:r>
              <a:rPr lang="en-US" dirty="0" smtClean="0"/>
              <a:t>Who pays whom?</a:t>
            </a:r>
          </a:p>
          <a:p>
            <a:pPr lvl="1">
              <a:spcAft>
                <a:spcPts val="450"/>
              </a:spcAft>
            </a:pPr>
            <a:r>
              <a:rPr lang="en-US" dirty="0" smtClean="0"/>
              <a:t>The only reason why access networks have clients is because there are content services that clients want to access</a:t>
            </a:r>
            <a:endParaRPr lang="en-US" dirty="0"/>
          </a:p>
          <a:p>
            <a:pPr lvl="2">
              <a:spcAft>
                <a:spcPts val="450"/>
              </a:spcAft>
            </a:pPr>
            <a:r>
              <a:rPr lang="en-US" dirty="0" smtClean="0"/>
              <a:t>Therefore carriage should pay for content</a:t>
            </a:r>
          </a:p>
          <a:p>
            <a:pPr lvl="1">
              <a:spcAft>
                <a:spcPts val="450"/>
              </a:spcAft>
            </a:pPr>
            <a:endParaRPr lang="en-US" dirty="0" smtClean="0"/>
          </a:p>
          <a:p>
            <a:pPr lvl="1">
              <a:spcAft>
                <a:spcPts val="450"/>
              </a:spcAft>
            </a:pPr>
            <a:r>
              <a:rPr lang="en-US" dirty="0" smtClean="0"/>
              <a:t>There is no “end-to-end” financial settlement model in the Internet </a:t>
            </a:r>
            <a:r>
              <a:rPr lang="mr-IN" dirty="0" smtClean="0"/>
              <a:t>–</a:t>
            </a:r>
            <a:r>
              <a:rPr lang="en-US" dirty="0" smtClean="0"/>
              <a:t> both “ends” pay for access and network providers settle between themselves. To a carriage network, content is just another client</a:t>
            </a:r>
          </a:p>
          <a:p>
            <a:pPr lvl="2">
              <a:spcAft>
                <a:spcPts val="450"/>
              </a:spcAft>
            </a:pPr>
            <a:r>
              <a:rPr lang="en-US" dirty="0" smtClean="0"/>
              <a:t>Content should pay for carriage, just like any other client</a:t>
            </a:r>
          </a:p>
        </p:txBody>
      </p:sp>
      <p:sp>
        <p:nvSpPr>
          <p:cNvPr id="4" name="TextBox 3"/>
          <p:cNvSpPr txBox="1"/>
          <p:nvPr/>
        </p:nvSpPr>
        <p:spPr>
          <a:xfrm rot="20944903">
            <a:off x="1230524" y="2404233"/>
            <a:ext cx="5887622" cy="1015663"/>
          </a:xfrm>
          <a:prstGeom prst="rect">
            <a:avLst/>
          </a:prstGeom>
          <a:solidFill>
            <a:schemeClr val="bg1"/>
          </a:solidFill>
        </p:spPr>
        <p:txBody>
          <a:bodyPr wrap="square" rtlCol="0">
            <a:spAutoFit/>
          </a:bodyPr>
          <a:lstStyle/>
          <a:p>
            <a:pPr algn="ctr"/>
            <a:r>
              <a:rPr lang="en-US" sz="2000" dirty="0">
                <a:solidFill>
                  <a:schemeClr val="accent6">
                    <a:lumMod val="50000"/>
                  </a:schemeClr>
                </a:solidFill>
                <a:latin typeface="AhnbergHand" charset="0"/>
                <a:ea typeface="AhnbergHand" charset="0"/>
                <a:cs typeface="AhnbergHand" charset="0"/>
              </a:rPr>
              <a:t>The content folk resolved </a:t>
            </a:r>
            <a:r>
              <a:rPr lang="en-US" sz="2000" dirty="0" smtClean="0">
                <a:solidFill>
                  <a:schemeClr val="accent6">
                    <a:lumMod val="50000"/>
                  </a:schemeClr>
                </a:solidFill>
                <a:latin typeface="AhnbergHand" charset="0"/>
                <a:ea typeface="AhnbergHand" charset="0"/>
                <a:cs typeface="AhnbergHand" charset="0"/>
              </a:rPr>
              <a:t>this fight  </a:t>
            </a:r>
            <a:r>
              <a:rPr lang="en-US" sz="2000" dirty="0">
                <a:solidFill>
                  <a:schemeClr val="accent6">
                    <a:lumMod val="50000"/>
                  </a:schemeClr>
                </a:solidFill>
                <a:latin typeface="AhnbergHand" charset="0"/>
                <a:ea typeface="AhnbergHand" charset="0"/>
                <a:cs typeface="AhnbergHand" charset="0"/>
              </a:rPr>
              <a:t>by going “over the top” and created relationships directly with end users</a:t>
            </a:r>
          </a:p>
        </p:txBody>
      </p:sp>
    </p:spTree>
    <p:extLst>
      <p:ext uri="{BB962C8B-B14F-4D97-AF65-F5344CB8AC3E}">
        <p14:creationId xmlns:p14="http://schemas.microsoft.com/office/powerpoint/2010/main" val="893568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18</a:t>
            </a:fld>
            <a:endParaRPr lang="en-AU" kern="0" dirty="0"/>
          </a:p>
        </p:txBody>
      </p:sp>
      <p:grpSp>
        <p:nvGrpSpPr>
          <p:cNvPr id="9" name="Group 8"/>
          <p:cNvGrpSpPr/>
          <p:nvPr/>
        </p:nvGrpSpPr>
        <p:grpSpPr>
          <a:xfrm>
            <a:off x="1655677" y="2346190"/>
            <a:ext cx="149744" cy="394721"/>
            <a:chOff x="498764" y="2867860"/>
            <a:chExt cx="384463" cy="727395"/>
          </a:xfrm>
        </p:grpSpPr>
        <p:sp>
          <p:nvSpPr>
            <p:cNvPr id="5" name="Freeform 4"/>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5"/>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reeform 6"/>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5" name="Group 14"/>
          <p:cNvGrpSpPr/>
          <p:nvPr/>
        </p:nvGrpSpPr>
        <p:grpSpPr>
          <a:xfrm>
            <a:off x="2194173" y="3199985"/>
            <a:ext cx="149744" cy="394721"/>
            <a:chOff x="498764" y="2867860"/>
            <a:chExt cx="384463" cy="727395"/>
          </a:xfrm>
        </p:grpSpPr>
        <p:sp>
          <p:nvSpPr>
            <p:cNvPr id="16" name="Freeform 1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reeform 1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reeform 1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1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0" name="Group 19"/>
          <p:cNvGrpSpPr/>
          <p:nvPr/>
        </p:nvGrpSpPr>
        <p:grpSpPr>
          <a:xfrm>
            <a:off x="2357755" y="1590106"/>
            <a:ext cx="149744" cy="394721"/>
            <a:chOff x="498764" y="2867860"/>
            <a:chExt cx="384463" cy="727395"/>
          </a:xfrm>
        </p:grpSpPr>
        <p:sp>
          <p:nvSpPr>
            <p:cNvPr id="21" name="Freeform 2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reeform 2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Freeform 2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2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5" name="Group 24"/>
          <p:cNvGrpSpPr/>
          <p:nvPr/>
        </p:nvGrpSpPr>
        <p:grpSpPr>
          <a:xfrm>
            <a:off x="3491881" y="1104052"/>
            <a:ext cx="149744" cy="394721"/>
            <a:chOff x="498764" y="2867860"/>
            <a:chExt cx="384463" cy="727395"/>
          </a:xfrm>
        </p:grpSpPr>
        <p:sp>
          <p:nvSpPr>
            <p:cNvPr id="26" name="Freeform 2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Freeform 2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Freeform 2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Freeform 2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0" name="Group 29"/>
          <p:cNvGrpSpPr/>
          <p:nvPr/>
        </p:nvGrpSpPr>
        <p:grpSpPr>
          <a:xfrm>
            <a:off x="4800298" y="1096909"/>
            <a:ext cx="149744" cy="394721"/>
            <a:chOff x="498764" y="2867860"/>
            <a:chExt cx="384463" cy="727395"/>
          </a:xfrm>
        </p:grpSpPr>
        <p:sp>
          <p:nvSpPr>
            <p:cNvPr id="31" name="Freeform 3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reeform 3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Freeform 3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reeform 3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5" name="Group 34"/>
          <p:cNvGrpSpPr/>
          <p:nvPr/>
        </p:nvGrpSpPr>
        <p:grpSpPr>
          <a:xfrm>
            <a:off x="5868145" y="2053550"/>
            <a:ext cx="149744" cy="394721"/>
            <a:chOff x="498764" y="2867860"/>
            <a:chExt cx="384463" cy="727395"/>
          </a:xfrm>
        </p:grpSpPr>
        <p:sp>
          <p:nvSpPr>
            <p:cNvPr id="36" name="Freeform 3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Freeform 3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reeform 3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Freeform 3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0" name="Group 39"/>
          <p:cNvGrpSpPr/>
          <p:nvPr/>
        </p:nvGrpSpPr>
        <p:grpSpPr>
          <a:xfrm>
            <a:off x="5598115" y="3121642"/>
            <a:ext cx="149744" cy="394721"/>
            <a:chOff x="498764" y="2867860"/>
            <a:chExt cx="384463" cy="727395"/>
          </a:xfrm>
        </p:grpSpPr>
        <p:sp>
          <p:nvSpPr>
            <p:cNvPr id="41" name="Freeform 4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4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Freeform 4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reeform 4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5" name="Group 44"/>
          <p:cNvGrpSpPr/>
          <p:nvPr/>
        </p:nvGrpSpPr>
        <p:grpSpPr>
          <a:xfrm>
            <a:off x="3977935" y="3705877"/>
            <a:ext cx="149744" cy="394721"/>
            <a:chOff x="498764" y="2867860"/>
            <a:chExt cx="384463" cy="727395"/>
          </a:xfrm>
        </p:grpSpPr>
        <p:sp>
          <p:nvSpPr>
            <p:cNvPr id="46" name="Freeform 4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Freeform 4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4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Freeform 4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0" name="Freeform 49"/>
          <p:cNvSpPr/>
          <p:nvPr/>
        </p:nvSpPr>
        <p:spPr>
          <a:xfrm>
            <a:off x="3386746" y="2470438"/>
            <a:ext cx="312418" cy="399014"/>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Freeform 50"/>
          <p:cNvSpPr/>
          <p:nvPr/>
        </p:nvSpPr>
        <p:spPr>
          <a:xfrm>
            <a:off x="3426402" y="2265364"/>
            <a:ext cx="400866" cy="55329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51"/>
          <p:cNvSpPr/>
          <p:nvPr/>
        </p:nvSpPr>
        <p:spPr>
          <a:xfrm>
            <a:off x="3722544" y="2314575"/>
            <a:ext cx="73345" cy="132484"/>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Cloud 52"/>
          <p:cNvSpPr/>
          <p:nvPr/>
        </p:nvSpPr>
        <p:spPr>
          <a:xfrm>
            <a:off x="2194172" y="1618812"/>
            <a:ext cx="3282357" cy="199962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Freeform 53"/>
          <p:cNvSpPr/>
          <p:nvPr/>
        </p:nvSpPr>
        <p:spPr>
          <a:xfrm>
            <a:off x="3527714" y="1539217"/>
            <a:ext cx="148589" cy="694727"/>
          </a:xfrm>
          <a:custGeom>
            <a:avLst/>
            <a:gdLst>
              <a:gd name="connsiteX0" fmla="*/ 51955 w 198119"/>
              <a:gd name="connsiteY0" fmla="*/ 15502 h 926302"/>
              <a:gd name="connsiteX1" fmla="*/ 62346 w 198119"/>
              <a:gd name="connsiteY1" fmla="*/ 119411 h 926302"/>
              <a:gd name="connsiteX2" fmla="*/ 135082 w 198119"/>
              <a:gd name="connsiteY2" fmla="*/ 898729 h 926302"/>
              <a:gd name="connsiteX3" fmla="*/ 197427 w 198119"/>
              <a:gd name="connsiteY3" fmla="*/ 763647 h 926302"/>
              <a:gd name="connsiteX4" fmla="*/ 93518 w 198119"/>
              <a:gd name="connsiteY4" fmla="*/ 888338 h 926302"/>
              <a:gd name="connsiteX5" fmla="*/ 0 w 198119"/>
              <a:gd name="connsiteY5" fmla="*/ 836384 h 92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19" h="926302">
                <a:moveTo>
                  <a:pt x="51955" y="15502"/>
                </a:moveTo>
                <a:cubicBezTo>
                  <a:pt x="50223" y="-6146"/>
                  <a:pt x="48492" y="-27793"/>
                  <a:pt x="62346" y="119411"/>
                </a:cubicBezTo>
                <a:cubicBezTo>
                  <a:pt x="76200" y="266615"/>
                  <a:pt x="112569" y="791356"/>
                  <a:pt x="135082" y="898729"/>
                </a:cubicBezTo>
                <a:cubicBezTo>
                  <a:pt x="157596" y="1006102"/>
                  <a:pt x="204354" y="765379"/>
                  <a:pt x="197427" y="763647"/>
                </a:cubicBezTo>
                <a:cubicBezTo>
                  <a:pt x="190500" y="761915"/>
                  <a:pt x="126422" y="876215"/>
                  <a:pt x="93518" y="888338"/>
                </a:cubicBezTo>
                <a:cubicBezTo>
                  <a:pt x="60614" y="900461"/>
                  <a:pt x="30307" y="868422"/>
                  <a:pt x="0" y="8363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Freeform 54"/>
          <p:cNvSpPr/>
          <p:nvPr/>
        </p:nvSpPr>
        <p:spPr>
          <a:xfrm>
            <a:off x="3888453" y="1572719"/>
            <a:ext cx="998312" cy="680834"/>
          </a:xfrm>
          <a:custGeom>
            <a:avLst/>
            <a:gdLst>
              <a:gd name="connsiteX0" fmla="*/ 1327033 w 1331083"/>
              <a:gd name="connsiteY0" fmla="*/ 2005 h 907778"/>
              <a:gd name="connsiteX1" fmla="*/ 1181561 w 1331083"/>
              <a:gd name="connsiteY1" fmla="*/ 105914 h 907778"/>
              <a:gd name="connsiteX2" fmla="*/ 59342 w 1331083"/>
              <a:gd name="connsiteY2" fmla="*/ 854059 h 907778"/>
              <a:gd name="connsiteX3" fmla="*/ 142470 w 1331083"/>
              <a:gd name="connsiteY3" fmla="*/ 698196 h 907778"/>
              <a:gd name="connsiteX4" fmla="*/ 28170 w 1331083"/>
              <a:gd name="connsiteY4" fmla="*/ 854059 h 907778"/>
              <a:gd name="connsiteX5" fmla="*/ 215206 w 1331083"/>
              <a:gd name="connsiteY5" fmla="*/ 906014 h 907778"/>
              <a:gd name="connsiteX6" fmla="*/ 225597 w 1331083"/>
              <a:gd name="connsiteY6" fmla="*/ 895623 h 907778"/>
              <a:gd name="connsiteX7" fmla="*/ 28170 w 1331083"/>
              <a:gd name="connsiteY7" fmla="*/ 895623 h 90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083" h="907778">
                <a:moveTo>
                  <a:pt x="1327033" y="2005"/>
                </a:moveTo>
                <a:cubicBezTo>
                  <a:pt x="1359938" y="-17045"/>
                  <a:pt x="1181561" y="105914"/>
                  <a:pt x="1181561" y="105914"/>
                </a:cubicBezTo>
                <a:cubicBezTo>
                  <a:pt x="970279" y="247923"/>
                  <a:pt x="232524" y="755345"/>
                  <a:pt x="59342" y="854059"/>
                </a:cubicBezTo>
                <a:cubicBezTo>
                  <a:pt x="-113840" y="952773"/>
                  <a:pt x="147665" y="698196"/>
                  <a:pt x="142470" y="698196"/>
                </a:cubicBezTo>
                <a:cubicBezTo>
                  <a:pt x="137275" y="698196"/>
                  <a:pt x="16047" y="819423"/>
                  <a:pt x="28170" y="854059"/>
                </a:cubicBezTo>
                <a:cubicBezTo>
                  <a:pt x="40293" y="888695"/>
                  <a:pt x="182302" y="899087"/>
                  <a:pt x="215206" y="906014"/>
                </a:cubicBezTo>
                <a:cubicBezTo>
                  <a:pt x="248110" y="912941"/>
                  <a:pt x="256770" y="897355"/>
                  <a:pt x="225597" y="895623"/>
                </a:cubicBezTo>
                <a:cubicBezTo>
                  <a:pt x="194424" y="893891"/>
                  <a:pt x="28170" y="895623"/>
                  <a:pt x="28170" y="89562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Freeform 55"/>
          <p:cNvSpPr/>
          <p:nvPr/>
        </p:nvSpPr>
        <p:spPr>
          <a:xfrm>
            <a:off x="2506807" y="1846984"/>
            <a:ext cx="826085" cy="532817"/>
          </a:xfrm>
          <a:custGeom>
            <a:avLst/>
            <a:gdLst>
              <a:gd name="connsiteX0" fmla="*/ 0 w 1101447"/>
              <a:gd name="connsiteY0" fmla="*/ 0 h 710423"/>
              <a:gd name="connsiteX1" fmla="*/ 124691 w 1101447"/>
              <a:gd name="connsiteY1" fmla="*/ 83128 h 710423"/>
              <a:gd name="connsiteX2" fmla="*/ 1049482 w 1101447"/>
              <a:gd name="connsiteY2" fmla="*/ 665019 h 710423"/>
              <a:gd name="connsiteX3" fmla="*/ 893618 w 1101447"/>
              <a:gd name="connsiteY3" fmla="*/ 394855 h 710423"/>
              <a:gd name="connsiteX4" fmla="*/ 1101436 w 1101447"/>
              <a:gd name="connsiteY4" fmla="*/ 696191 h 710423"/>
              <a:gd name="connsiteX5" fmla="*/ 904009 w 1101447"/>
              <a:gd name="connsiteY5" fmla="*/ 665019 h 7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447" h="710423">
                <a:moveTo>
                  <a:pt x="0" y="0"/>
                </a:moveTo>
                <a:lnTo>
                  <a:pt x="124691" y="83128"/>
                </a:lnTo>
                <a:cubicBezTo>
                  <a:pt x="299605" y="193964"/>
                  <a:pt x="921328" y="613065"/>
                  <a:pt x="1049482" y="665019"/>
                </a:cubicBezTo>
                <a:cubicBezTo>
                  <a:pt x="1177637" y="716974"/>
                  <a:pt x="884959" y="389660"/>
                  <a:pt x="893618" y="394855"/>
                </a:cubicBezTo>
                <a:cubicBezTo>
                  <a:pt x="902277" y="400050"/>
                  <a:pt x="1099704" y="651164"/>
                  <a:pt x="1101436" y="696191"/>
                </a:cubicBezTo>
                <a:cubicBezTo>
                  <a:pt x="1103168" y="741218"/>
                  <a:pt x="904009" y="665019"/>
                  <a:pt x="904009" y="66501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Freeform 56"/>
          <p:cNvSpPr/>
          <p:nvPr/>
        </p:nvSpPr>
        <p:spPr>
          <a:xfrm>
            <a:off x="3916219" y="2243571"/>
            <a:ext cx="1917575" cy="367504"/>
          </a:xfrm>
          <a:custGeom>
            <a:avLst/>
            <a:gdLst>
              <a:gd name="connsiteX0" fmla="*/ 2516139 w 2556767"/>
              <a:gd name="connsiteY0" fmla="*/ 11545 h 490005"/>
              <a:gd name="connsiteX1" fmla="*/ 2391448 w 2556767"/>
              <a:gd name="connsiteY1" fmla="*/ 11545 h 490005"/>
              <a:gd name="connsiteX2" fmla="*/ 95057 w 2556767"/>
              <a:gd name="connsiteY2" fmla="*/ 323272 h 490005"/>
              <a:gd name="connsiteX3" fmla="*/ 396393 w 2556767"/>
              <a:gd name="connsiteY3" fmla="*/ 177799 h 490005"/>
              <a:gd name="connsiteX4" fmla="*/ 11930 w 2556767"/>
              <a:gd name="connsiteY4" fmla="*/ 344054 h 490005"/>
              <a:gd name="connsiteX5" fmla="*/ 230139 w 2556767"/>
              <a:gd name="connsiteY5" fmla="*/ 479136 h 490005"/>
              <a:gd name="connsiteX6" fmla="*/ 240530 w 2556767"/>
              <a:gd name="connsiteY6" fmla="*/ 468745 h 490005"/>
              <a:gd name="connsiteX7" fmla="*/ 43102 w 2556767"/>
              <a:gd name="connsiteY7" fmla="*/ 364836 h 49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6767" h="490005">
                <a:moveTo>
                  <a:pt x="2516139" y="11545"/>
                </a:moveTo>
                <a:cubicBezTo>
                  <a:pt x="2655550" y="-14432"/>
                  <a:pt x="2391448" y="11545"/>
                  <a:pt x="2391448" y="11545"/>
                </a:cubicBezTo>
                <a:lnTo>
                  <a:pt x="95057" y="323272"/>
                </a:lnTo>
                <a:cubicBezTo>
                  <a:pt x="-237452" y="350981"/>
                  <a:pt x="410247" y="174335"/>
                  <a:pt x="396393" y="177799"/>
                </a:cubicBezTo>
                <a:cubicBezTo>
                  <a:pt x="382538" y="181263"/>
                  <a:pt x="39639" y="293831"/>
                  <a:pt x="11930" y="344054"/>
                </a:cubicBezTo>
                <a:cubicBezTo>
                  <a:pt x="-15779" y="394277"/>
                  <a:pt x="192039" y="458354"/>
                  <a:pt x="230139" y="479136"/>
                </a:cubicBezTo>
                <a:cubicBezTo>
                  <a:pt x="268239" y="499918"/>
                  <a:pt x="271703" y="487795"/>
                  <a:pt x="240530" y="468745"/>
                </a:cubicBezTo>
                <a:cubicBezTo>
                  <a:pt x="209357" y="449695"/>
                  <a:pt x="43102" y="364836"/>
                  <a:pt x="43102" y="3648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Freeform 57"/>
          <p:cNvSpPr/>
          <p:nvPr/>
        </p:nvSpPr>
        <p:spPr>
          <a:xfrm>
            <a:off x="3843822" y="2792547"/>
            <a:ext cx="1651523" cy="636453"/>
          </a:xfrm>
          <a:custGeom>
            <a:avLst/>
            <a:gdLst>
              <a:gd name="connsiteX0" fmla="*/ 2197031 w 2202030"/>
              <a:gd name="connsiteY0" fmla="*/ 848604 h 848604"/>
              <a:gd name="connsiteX1" fmla="*/ 1885304 w 2202030"/>
              <a:gd name="connsiteY1" fmla="*/ 692740 h 848604"/>
              <a:gd name="connsiteX2" fmla="*/ 170804 w 2202030"/>
              <a:gd name="connsiteY2" fmla="*/ 79677 h 848604"/>
              <a:gd name="connsiteX3" fmla="*/ 326668 w 2202030"/>
              <a:gd name="connsiteY3" fmla="*/ 17331 h 848604"/>
              <a:gd name="connsiteX4" fmla="*/ 14940 w 2202030"/>
              <a:gd name="connsiteY4" fmla="*/ 6940 h 848604"/>
              <a:gd name="connsiteX5" fmla="*/ 46113 w 2202030"/>
              <a:gd name="connsiteY5" fmla="*/ 110849 h 84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2030" h="848604">
                <a:moveTo>
                  <a:pt x="2197031" y="848604"/>
                </a:moveTo>
                <a:cubicBezTo>
                  <a:pt x="2210019" y="834749"/>
                  <a:pt x="2223008" y="820894"/>
                  <a:pt x="1885304" y="692740"/>
                </a:cubicBezTo>
                <a:cubicBezTo>
                  <a:pt x="1547600" y="564586"/>
                  <a:pt x="430577" y="192245"/>
                  <a:pt x="170804" y="79677"/>
                </a:cubicBezTo>
                <a:cubicBezTo>
                  <a:pt x="-88969" y="-32891"/>
                  <a:pt x="352645" y="29454"/>
                  <a:pt x="326668" y="17331"/>
                </a:cubicBezTo>
                <a:cubicBezTo>
                  <a:pt x="300691" y="5208"/>
                  <a:pt x="61699" y="-8646"/>
                  <a:pt x="14940" y="6940"/>
                </a:cubicBezTo>
                <a:cubicBezTo>
                  <a:pt x="-31819" y="22526"/>
                  <a:pt x="46113" y="110849"/>
                  <a:pt x="46113" y="11084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Freeform 58"/>
          <p:cNvSpPr/>
          <p:nvPr/>
        </p:nvSpPr>
        <p:spPr>
          <a:xfrm>
            <a:off x="3725598" y="2945149"/>
            <a:ext cx="246327" cy="741026"/>
          </a:xfrm>
          <a:custGeom>
            <a:avLst/>
            <a:gdLst>
              <a:gd name="connsiteX0" fmla="*/ 328436 w 328436"/>
              <a:gd name="connsiteY0" fmla="*/ 988035 h 988035"/>
              <a:gd name="connsiteX1" fmla="*/ 27100 w 328436"/>
              <a:gd name="connsiteY1" fmla="*/ 73635 h 988035"/>
              <a:gd name="connsiteX2" fmla="*/ 16709 w 328436"/>
              <a:gd name="connsiteY2" fmla="*/ 271062 h 988035"/>
              <a:gd name="connsiteX3" fmla="*/ 47881 w 328436"/>
              <a:gd name="connsiteY3" fmla="*/ 899 h 988035"/>
              <a:gd name="connsiteX4" fmla="*/ 214136 w 328436"/>
              <a:gd name="connsiteY4" fmla="*/ 177544 h 98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36" h="988035">
                <a:moveTo>
                  <a:pt x="328436" y="988035"/>
                </a:moveTo>
                <a:cubicBezTo>
                  <a:pt x="203745" y="590583"/>
                  <a:pt x="79055" y="193131"/>
                  <a:pt x="27100" y="73635"/>
                </a:cubicBezTo>
                <a:cubicBezTo>
                  <a:pt x="-24855" y="-45861"/>
                  <a:pt x="13245" y="283185"/>
                  <a:pt x="16709" y="271062"/>
                </a:cubicBezTo>
                <a:cubicBezTo>
                  <a:pt x="20172" y="258939"/>
                  <a:pt x="14977" y="16485"/>
                  <a:pt x="47881" y="899"/>
                </a:cubicBezTo>
                <a:cubicBezTo>
                  <a:pt x="80785" y="-14687"/>
                  <a:pt x="214136" y="177544"/>
                  <a:pt x="214136" y="1775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Freeform 59"/>
          <p:cNvSpPr/>
          <p:nvPr/>
        </p:nvSpPr>
        <p:spPr>
          <a:xfrm>
            <a:off x="2382117" y="2811855"/>
            <a:ext cx="932554" cy="430109"/>
          </a:xfrm>
          <a:custGeom>
            <a:avLst/>
            <a:gdLst>
              <a:gd name="connsiteX0" fmla="*/ 0 w 1243405"/>
              <a:gd name="connsiteY0" fmla="*/ 573479 h 573479"/>
              <a:gd name="connsiteX1" fmla="*/ 353290 w 1243405"/>
              <a:gd name="connsiteY1" fmla="*/ 396834 h 573479"/>
              <a:gd name="connsiteX2" fmla="*/ 1122218 w 1243405"/>
              <a:gd name="connsiteY2" fmla="*/ 53934 h 573479"/>
              <a:gd name="connsiteX3" fmla="*/ 935181 w 1243405"/>
              <a:gd name="connsiteY3" fmla="*/ 1979 h 573479"/>
              <a:gd name="connsiteX4" fmla="*/ 1236518 w 1243405"/>
              <a:gd name="connsiteY4" fmla="*/ 64325 h 573479"/>
              <a:gd name="connsiteX5" fmla="*/ 1153390 w 1243405"/>
              <a:gd name="connsiteY5" fmla="*/ 199406 h 57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405" h="573479">
                <a:moveTo>
                  <a:pt x="0" y="573479"/>
                </a:moveTo>
                <a:cubicBezTo>
                  <a:pt x="83127" y="528452"/>
                  <a:pt x="166254" y="483425"/>
                  <a:pt x="353290" y="396834"/>
                </a:cubicBezTo>
                <a:cubicBezTo>
                  <a:pt x="540326" y="310243"/>
                  <a:pt x="1025236" y="119743"/>
                  <a:pt x="1122218" y="53934"/>
                </a:cubicBezTo>
                <a:cubicBezTo>
                  <a:pt x="1219200" y="-11875"/>
                  <a:pt x="916131" y="247"/>
                  <a:pt x="935181" y="1979"/>
                </a:cubicBezTo>
                <a:cubicBezTo>
                  <a:pt x="954231" y="3711"/>
                  <a:pt x="1200150" y="31420"/>
                  <a:pt x="1236518" y="64325"/>
                </a:cubicBezTo>
                <a:cubicBezTo>
                  <a:pt x="1272886" y="97230"/>
                  <a:pt x="1153390" y="199406"/>
                  <a:pt x="1153390" y="1994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Freeform 60"/>
          <p:cNvSpPr/>
          <p:nvPr/>
        </p:nvSpPr>
        <p:spPr>
          <a:xfrm>
            <a:off x="1883352" y="2470378"/>
            <a:ext cx="1286820" cy="207870"/>
          </a:xfrm>
          <a:custGeom>
            <a:avLst/>
            <a:gdLst>
              <a:gd name="connsiteX0" fmla="*/ 0 w 1715760"/>
              <a:gd name="connsiteY0" fmla="*/ 93599 h 277160"/>
              <a:gd name="connsiteX1" fmla="*/ 384464 w 1715760"/>
              <a:gd name="connsiteY1" fmla="*/ 124772 h 277160"/>
              <a:gd name="connsiteX2" fmla="*/ 1672937 w 1715760"/>
              <a:gd name="connsiteY2" fmla="*/ 124772 h 277160"/>
              <a:gd name="connsiteX3" fmla="*/ 1381991 w 1715760"/>
              <a:gd name="connsiteY3" fmla="*/ 81 h 277160"/>
              <a:gd name="connsiteX4" fmla="*/ 1714500 w 1715760"/>
              <a:gd name="connsiteY4" fmla="*/ 145554 h 277160"/>
              <a:gd name="connsiteX5" fmla="*/ 1496291 w 1715760"/>
              <a:gd name="connsiteY5" fmla="*/ 270245 h 277160"/>
              <a:gd name="connsiteX6" fmla="*/ 1506682 w 1715760"/>
              <a:gd name="connsiteY6" fmla="*/ 259854 h 277160"/>
              <a:gd name="connsiteX7" fmla="*/ 1527464 w 1715760"/>
              <a:gd name="connsiteY7" fmla="*/ 249463 h 27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5760" h="277160">
                <a:moveTo>
                  <a:pt x="0" y="93599"/>
                </a:moveTo>
                <a:cubicBezTo>
                  <a:pt x="52820" y="106588"/>
                  <a:pt x="105641" y="119577"/>
                  <a:pt x="384464" y="124772"/>
                </a:cubicBezTo>
                <a:cubicBezTo>
                  <a:pt x="663287" y="129967"/>
                  <a:pt x="1506683" y="145554"/>
                  <a:pt x="1672937" y="124772"/>
                </a:cubicBezTo>
                <a:cubicBezTo>
                  <a:pt x="1839191" y="103990"/>
                  <a:pt x="1375064" y="-3383"/>
                  <a:pt x="1381991" y="81"/>
                </a:cubicBezTo>
                <a:cubicBezTo>
                  <a:pt x="1388918" y="3545"/>
                  <a:pt x="1695450" y="100527"/>
                  <a:pt x="1714500" y="145554"/>
                </a:cubicBezTo>
                <a:cubicBezTo>
                  <a:pt x="1733550" y="190581"/>
                  <a:pt x="1530927" y="251195"/>
                  <a:pt x="1496291" y="270245"/>
                </a:cubicBezTo>
                <a:cubicBezTo>
                  <a:pt x="1461655" y="289295"/>
                  <a:pt x="1501487" y="263318"/>
                  <a:pt x="1506682" y="259854"/>
                </a:cubicBezTo>
                <a:cubicBezTo>
                  <a:pt x="1511878" y="256390"/>
                  <a:pt x="1519671" y="252926"/>
                  <a:pt x="1527464" y="2494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TextBox 61"/>
          <p:cNvSpPr txBox="1"/>
          <p:nvPr/>
        </p:nvSpPr>
        <p:spPr>
          <a:xfrm>
            <a:off x="3169936" y="2869864"/>
            <a:ext cx="1615997" cy="219291"/>
          </a:xfrm>
          <a:prstGeom prst="rect">
            <a:avLst/>
          </a:prstGeom>
          <a:noFill/>
        </p:spPr>
        <p:txBody>
          <a:bodyPr wrap="square" rtlCol="0">
            <a:spAutoFit/>
          </a:bodyPr>
          <a:lstStyle/>
          <a:p>
            <a:r>
              <a:rPr lang="en-US" sz="825">
                <a:solidFill>
                  <a:srgbClr val="FF0000"/>
                </a:solidFill>
                <a:latin typeface="AhnbergHand" charset="0"/>
                <a:ea typeface="AhnbergHand" charset="0"/>
                <a:cs typeface="AhnbergHand" charset="0"/>
              </a:rPr>
              <a:t>Content Server</a:t>
            </a:r>
          </a:p>
        </p:txBody>
      </p:sp>
      <p:sp>
        <p:nvSpPr>
          <p:cNvPr id="63" name="Title 1"/>
          <p:cNvSpPr>
            <a:spLocks noGrp="1"/>
          </p:cNvSpPr>
          <p:nvPr>
            <p:ph type="title"/>
          </p:nvPr>
        </p:nvSpPr>
        <p:spPr>
          <a:xfrm>
            <a:off x="395536" y="224729"/>
            <a:ext cx="7354769" cy="857250"/>
          </a:xfrm>
        </p:spPr>
        <p:txBody>
          <a:bodyPr/>
          <a:lstStyle/>
          <a:p>
            <a:r>
              <a:rPr lang="en-US" smtClean="0">
                <a:latin typeface="Powderfinger Type" charset="0"/>
                <a:ea typeface="Powderfinger Type" charset="0"/>
                <a:cs typeface="Powderfinger Type" charset="0"/>
              </a:rPr>
              <a:t>Content Server</a:t>
            </a:r>
            <a:endParaRPr lang="en-US" dirty="0">
              <a:latin typeface="Powderfinger Type" charset="0"/>
              <a:ea typeface="Powderfinger Type" charset="0"/>
              <a:cs typeface="Powderfinger Type" charset="0"/>
            </a:endParaRPr>
          </a:p>
        </p:txBody>
      </p:sp>
    </p:spTree>
    <p:extLst>
      <p:ext uri="{BB962C8B-B14F-4D97-AF65-F5344CB8AC3E}">
        <p14:creationId xmlns:p14="http://schemas.microsoft.com/office/powerpoint/2010/main" val="2088992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Powderfinger Type" charset="0"/>
                <a:ea typeface="Powderfinger Type" charset="0"/>
                <a:cs typeface="Powderfinger Type" charset="0"/>
              </a:rPr>
              <a:t>The Tyranny of Distance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1277634" y="1131591"/>
            <a:ext cx="6723366" cy="3423827"/>
          </a:xfrm>
        </p:spPr>
        <p:txBody>
          <a:bodyPr/>
          <a:lstStyle/>
          <a:p>
            <a:pPr marL="266693" lvl="1" indent="0">
              <a:buNone/>
            </a:pPr>
            <a:r>
              <a:rPr lang="en-US" dirty="0" smtClean="0"/>
              <a:t>But not all clients enjoy the same experience from a single service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200" y="1995686"/>
            <a:ext cx="4039200" cy="2263227"/>
          </a:xfrm>
          <a:prstGeom prst="rect">
            <a:avLst/>
          </a:prstGeom>
        </p:spPr>
      </p:pic>
      <p:sp>
        <p:nvSpPr>
          <p:cNvPr id="5" name="TextBox 4"/>
          <p:cNvSpPr txBox="1"/>
          <p:nvPr/>
        </p:nvSpPr>
        <p:spPr>
          <a:xfrm>
            <a:off x="6110410" y="2504679"/>
            <a:ext cx="1712880" cy="415498"/>
          </a:xfrm>
          <a:prstGeom prst="rect">
            <a:avLst/>
          </a:prstGeom>
          <a:noFill/>
        </p:spPr>
        <p:txBody>
          <a:bodyPr wrap="square" rtlCol="0">
            <a:spAutoFit/>
          </a:bodyPr>
          <a:lstStyle/>
          <a:p>
            <a:r>
              <a:rPr lang="en-US" sz="1050" i="1" dirty="0"/>
              <a:t>Facebook presentation at NANOG 68</a:t>
            </a:r>
          </a:p>
        </p:txBody>
      </p:sp>
    </p:spTree>
    <p:extLst>
      <p:ext uri="{BB962C8B-B14F-4D97-AF65-F5344CB8AC3E}">
        <p14:creationId xmlns:p14="http://schemas.microsoft.com/office/powerpoint/2010/main" val="410586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700" dirty="0">
                <a:latin typeface="Powderfinger Type" charset="0"/>
                <a:ea typeface="Powderfinger Type" charset="0"/>
                <a:cs typeface="Powderfinger Type" charset="0"/>
              </a:rPr>
              <a:t>This presentation is not about any specific network details</a:t>
            </a:r>
          </a:p>
        </p:txBody>
      </p:sp>
      <p:sp>
        <p:nvSpPr>
          <p:cNvPr id="3" name="Content Placeholder 2"/>
          <p:cNvSpPr>
            <a:spLocks noGrp="1"/>
          </p:cNvSpPr>
          <p:nvPr>
            <p:ph idx="1"/>
          </p:nvPr>
        </p:nvSpPr>
        <p:spPr>
          <a:xfrm>
            <a:off x="2465766" y="1491630"/>
            <a:ext cx="5238582" cy="3132349"/>
          </a:xfrm>
        </p:spPr>
        <p:txBody>
          <a:bodyPr/>
          <a:lstStyle/>
          <a:p>
            <a:pPr marL="0" indent="0">
              <a:buNone/>
            </a:pPr>
            <a:r>
              <a:rPr lang="en-US" dirty="0" smtClean="0"/>
              <a:t>Or specific plans </a:t>
            </a:r>
          </a:p>
          <a:p>
            <a:pPr marL="0" indent="0">
              <a:buNone/>
            </a:pPr>
            <a:r>
              <a:rPr lang="en-US" dirty="0" smtClean="0"/>
              <a:t>Or particular services</a:t>
            </a:r>
          </a:p>
          <a:p>
            <a:pPr marL="0" indent="0">
              <a:buNone/>
            </a:pPr>
            <a:r>
              <a:rPr lang="en-US" dirty="0" smtClean="0"/>
              <a:t>Or any particular technology</a:t>
            </a:r>
          </a:p>
          <a:p>
            <a:pPr marL="0" indent="0">
              <a:buNone/>
            </a:pPr>
            <a:r>
              <a:rPr lang="en-US" dirty="0" smtClean="0"/>
              <a:t>Or anything like that</a:t>
            </a:r>
            <a:endParaRPr lang="en-US" dirty="0"/>
          </a:p>
        </p:txBody>
      </p:sp>
    </p:spTree>
    <p:extLst>
      <p:ext uri="{BB962C8B-B14F-4D97-AF65-F5344CB8AC3E}">
        <p14:creationId xmlns:p14="http://schemas.microsoft.com/office/powerpoint/2010/main" val="8199241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20</a:t>
            </a:fld>
            <a:endParaRPr lang="en-AU" kern="0" dirty="0"/>
          </a:p>
        </p:txBody>
      </p:sp>
      <p:grpSp>
        <p:nvGrpSpPr>
          <p:cNvPr id="9" name="Group 8"/>
          <p:cNvGrpSpPr/>
          <p:nvPr/>
        </p:nvGrpSpPr>
        <p:grpSpPr>
          <a:xfrm>
            <a:off x="1655677" y="2346190"/>
            <a:ext cx="149744" cy="394721"/>
            <a:chOff x="498764" y="2867860"/>
            <a:chExt cx="384463" cy="727395"/>
          </a:xfrm>
        </p:grpSpPr>
        <p:sp>
          <p:nvSpPr>
            <p:cNvPr id="5" name="Freeform 4"/>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5"/>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reeform 6"/>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5" name="Group 14"/>
          <p:cNvGrpSpPr/>
          <p:nvPr/>
        </p:nvGrpSpPr>
        <p:grpSpPr>
          <a:xfrm>
            <a:off x="2194173" y="3199985"/>
            <a:ext cx="149744" cy="394721"/>
            <a:chOff x="498764" y="2867860"/>
            <a:chExt cx="384463" cy="727395"/>
          </a:xfrm>
        </p:grpSpPr>
        <p:sp>
          <p:nvSpPr>
            <p:cNvPr id="16" name="Freeform 1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reeform 1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reeform 1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1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0" name="Group 19"/>
          <p:cNvGrpSpPr/>
          <p:nvPr/>
        </p:nvGrpSpPr>
        <p:grpSpPr>
          <a:xfrm>
            <a:off x="2357755" y="1590106"/>
            <a:ext cx="149744" cy="394721"/>
            <a:chOff x="498764" y="2867860"/>
            <a:chExt cx="384463" cy="727395"/>
          </a:xfrm>
        </p:grpSpPr>
        <p:sp>
          <p:nvSpPr>
            <p:cNvPr id="21" name="Freeform 2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reeform 2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Freeform 2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2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5" name="Group 24"/>
          <p:cNvGrpSpPr/>
          <p:nvPr/>
        </p:nvGrpSpPr>
        <p:grpSpPr>
          <a:xfrm>
            <a:off x="3491881" y="1104052"/>
            <a:ext cx="149744" cy="394721"/>
            <a:chOff x="498764" y="2867860"/>
            <a:chExt cx="384463" cy="727395"/>
          </a:xfrm>
        </p:grpSpPr>
        <p:sp>
          <p:nvSpPr>
            <p:cNvPr id="26" name="Freeform 2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Freeform 2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Freeform 2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Freeform 2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0" name="Group 29"/>
          <p:cNvGrpSpPr/>
          <p:nvPr/>
        </p:nvGrpSpPr>
        <p:grpSpPr>
          <a:xfrm>
            <a:off x="4800298" y="1096909"/>
            <a:ext cx="149744" cy="394721"/>
            <a:chOff x="498764" y="2867860"/>
            <a:chExt cx="384463" cy="727395"/>
          </a:xfrm>
        </p:grpSpPr>
        <p:sp>
          <p:nvSpPr>
            <p:cNvPr id="31" name="Freeform 3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reeform 3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Freeform 3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reeform 3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5" name="Group 34"/>
          <p:cNvGrpSpPr/>
          <p:nvPr/>
        </p:nvGrpSpPr>
        <p:grpSpPr>
          <a:xfrm>
            <a:off x="5868145" y="2053550"/>
            <a:ext cx="149744" cy="394721"/>
            <a:chOff x="498764" y="2867860"/>
            <a:chExt cx="384463" cy="727395"/>
          </a:xfrm>
        </p:grpSpPr>
        <p:sp>
          <p:nvSpPr>
            <p:cNvPr id="36" name="Freeform 3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Freeform 3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reeform 3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Freeform 3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0" name="Group 39"/>
          <p:cNvGrpSpPr/>
          <p:nvPr/>
        </p:nvGrpSpPr>
        <p:grpSpPr>
          <a:xfrm>
            <a:off x="5598115" y="3121642"/>
            <a:ext cx="149744" cy="394721"/>
            <a:chOff x="498764" y="2867860"/>
            <a:chExt cx="384463" cy="727395"/>
          </a:xfrm>
        </p:grpSpPr>
        <p:sp>
          <p:nvSpPr>
            <p:cNvPr id="41" name="Freeform 4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4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Freeform 4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reeform 4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5" name="Group 44"/>
          <p:cNvGrpSpPr/>
          <p:nvPr/>
        </p:nvGrpSpPr>
        <p:grpSpPr>
          <a:xfrm>
            <a:off x="3977935" y="3705877"/>
            <a:ext cx="149744" cy="394721"/>
            <a:chOff x="498764" y="2867860"/>
            <a:chExt cx="384463" cy="727395"/>
          </a:xfrm>
        </p:grpSpPr>
        <p:sp>
          <p:nvSpPr>
            <p:cNvPr id="46" name="Freeform 4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Freeform 4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4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Freeform 4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 name="Group 1"/>
          <p:cNvGrpSpPr/>
          <p:nvPr/>
        </p:nvGrpSpPr>
        <p:grpSpPr>
          <a:xfrm>
            <a:off x="2604776" y="2418178"/>
            <a:ext cx="216024" cy="286362"/>
            <a:chOff x="2991661" y="3020485"/>
            <a:chExt cx="587363" cy="805451"/>
          </a:xfrm>
        </p:grpSpPr>
        <p:sp>
          <p:nvSpPr>
            <p:cNvPr id="50" name="Freeform 49"/>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Freeform 50"/>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51"/>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3" name="Cloud 52"/>
          <p:cNvSpPr/>
          <p:nvPr/>
        </p:nvSpPr>
        <p:spPr>
          <a:xfrm>
            <a:off x="2194172" y="1618812"/>
            <a:ext cx="3282357" cy="199962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TextBox 61"/>
          <p:cNvSpPr txBox="1"/>
          <p:nvPr/>
        </p:nvSpPr>
        <p:spPr>
          <a:xfrm>
            <a:off x="2824077" y="3033433"/>
            <a:ext cx="1615997" cy="346249"/>
          </a:xfrm>
          <a:prstGeom prst="rect">
            <a:avLst/>
          </a:prstGeom>
          <a:noFill/>
        </p:spPr>
        <p:txBody>
          <a:bodyPr wrap="square" rtlCol="0">
            <a:spAutoFit/>
          </a:bodyPr>
          <a:lstStyle/>
          <a:p>
            <a:pPr algn="ctr"/>
            <a:r>
              <a:rPr lang="en-US" sz="825">
                <a:solidFill>
                  <a:srgbClr val="FF0000"/>
                </a:solidFill>
                <a:latin typeface="AhnbergHand" charset="0"/>
                <a:ea typeface="AhnbergHand" charset="0"/>
                <a:cs typeface="AhnbergHand" charset="0"/>
              </a:rPr>
              <a:t>Content Distribution Network</a:t>
            </a:r>
            <a:endParaRPr lang="en-US" sz="825" dirty="0">
              <a:solidFill>
                <a:srgbClr val="FF0000"/>
              </a:solidFill>
              <a:latin typeface="AhnbergHand" charset="0"/>
              <a:ea typeface="AhnbergHand" charset="0"/>
              <a:cs typeface="AhnbergHand" charset="0"/>
            </a:endParaRPr>
          </a:p>
        </p:txBody>
      </p:sp>
      <p:grpSp>
        <p:nvGrpSpPr>
          <p:cNvPr id="63" name="Group 62"/>
          <p:cNvGrpSpPr/>
          <p:nvPr/>
        </p:nvGrpSpPr>
        <p:grpSpPr>
          <a:xfrm>
            <a:off x="3501046" y="2379664"/>
            <a:ext cx="440522" cy="604088"/>
            <a:chOff x="2991661" y="3020485"/>
            <a:chExt cx="587363" cy="805451"/>
          </a:xfrm>
        </p:grpSpPr>
        <p:sp>
          <p:nvSpPr>
            <p:cNvPr id="64" name="Freeform 63"/>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Freeform 64"/>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Freeform 65"/>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7" name="Group 66"/>
          <p:cNvGrpSpPr/>
          <p:nvPr/>
        </p:nvGrpSpPr>
        <p:grpSpPr>
          <a:xfrm>
            <a:off x="4972219" y="2138786"/>
            <a:ext cx="216024" cy="286362"/>
            <a:chOff x="2991661" y="3020485"/>
            <a:chExt cx="587363" cy="805451"/>
          </a:xfrm>
        </p:grpSpPr>
        <p:sp>
          <p:nvSpPr>
            <p:cNvPr id="68" name="Freeform 67"/>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Freeform 68"/>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Freeform 69"/>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71" name="Group 70"/>
          <p:cNvGrpSpPr/>
          <p:nvPr/>
        </p:nvGrpSpPr>
        <p:grpSpPr>
          <a:xfrm>
            <a:off x="3565337" y="1795997"/>
            <a:ext cx="216024" cy="286362"/>
            <a:chOff x="2991661" y="3020485"/>
            <a:chExt cx="587363" cy="805451"/>
          </a:xfrm>
        </p:grpSpPr>
        <p:sp>
          <p:nvSpPr>
            <p:cNvPr id="72" name="Freeform 71"/>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Freeform 72"/>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Freeform 73"/>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79" name="Group 78"/>
          <p:cNvGrpSpPr/>
          <p:nvPr/>
        </p:nvGrpSpPr>
        <p:grpSpPr>
          <a:xfrm>
            <a:off x="4493710" y="2983249"/>
            <a:ext cx="216024" cy="286362"/>
            <a:chOff x="2991661" y="3020485"/>
            <a:chExt cx="587363" cy="805451"/>
          </a:xfrm>
        </p:grpSpPr>
        <p:sp>
          <p:nvSpPr>
            <p:cNvPr id="80" name="Freeform 79"/>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Freeform 80"/>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Freeform 81"/>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Freeform 2"/>
          <p:cNvSpPr/>
          <p:nvPr/>
        </p:nvSpPr>
        <p:spPr>
          <a:xfrm>
            <a:off x="3652366" y="2079895"/>
            <a:ext cx="109143" cy="289232"/>
          </a:xfrm>
          <a:custGeom>
            <a:avLst/>
            <a:gdLst>
              <a:gd name="connsiteX0" fmla="*/ 72788 w 145524"/>
              <a:gd name="connsiteY0" fmla="*/ 385642 h 385642"/>
              <a:gd name="connsiteX1" fmla="*/ 72788 w 145524"/>
              <a:gd name="connsiteY1" fmla="*/ 312906 h 385642"/>
              <a:gd name="connsiteX2" fmla="*/ 52006 w 145524"/>
              <a:gd name="connsiteY2" fmla="*/ 32351 h 385642"/>
              <a:gd name="connsiteX3" fmla="*/ 52 w 145524"/>
              <a:gd name="connsiteY3" fmla="*/ 94697 h 385642"/>
              <a:gd name="connsiteX4" fmla="*/ 62397 w 145524"/>
              <a:gd name="connsiteY4" fmla="*/ 1179 h 385642"/>
              <a:gd name="connsiteX5" fmla="*/ 145524 w 145524"/>
              <a:gd name="connsiteY5" fmla="*/ 42742 h 38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24" h="385642">
                <a:moveTo>
                  <a:pt x="72788" y="385642"/>
                </a:moveTo>
                <a:cubicBezTo>
                  <a:pt x="74520" y="378715"/>
                  <a:pt x="76252" y="371788"/>
                  <a:pt x="72788" y="312906"/>
                </a:cubicBezTo>
                <a:cubicBezTo>
                  <a:pt x="69324" y="254024"/>
                  <a:pt x="64129" y="68719"/>
                  <a:pt x="52006" y="32351"/>
                </a:cubicBezTo>
                <a:cubicBezTo>
                  <a:pt x="39883" y="-4017"/>
                  <a:pt x="-1680" y="99892"/>
                  <a:pt x="52" y="94697"/>
                </a:cubicBezTo>
                <a:cubicBezTo>
                  <a:pt x="1784" y="89502"/>
                  <a:pt x="38152" y="9838"/>
                  <a:pt x="62397" y="1179"/>
                </a:cubicBezTo>
                <a:cubicBezTo>
                  <a:pt x="86642" y="-7480"/>
                  <a:pt x="129938" y="34083"/>
                  <a:pt x="145524" y="4274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reeform 9"/>
          <p:cNvSpPr/>
          <p:nvPr/>
        </p:nvSpPr>
        <p:spPr>
          <a:xfrm>
            <a:off x="3956338" y="2322176"/>
            <a:ext cx="881003" cy="183677"/>
          </a:xfrm>
          <a:custGeom>
            <a:avLst/>
            <a:gdLst>
              <a:gd name="connsiteX0" fmla="*/ 0 w 1174670"/>
              <a:gd name="connsiteY0" fmla="*/ 239247 h 244902"/>
              <a:gd name="connsiteX1" fmla="*/ 228600 w 1174670"/>
              <a:gd name="connsiteY1" fmla="*/ 218465 h 244902"/>
              <a:gd name="connsiteX2" fmla="*/ 1111827 w 1174670"/>
              <a:gd name="connsiteY2" fmla="*/ 31429 h 244902"/>
              <a:gd name="connsiteX3" fmla="*/ 966355 w 1174670"/>
              <a:gd name="connsiteY3" fmla="*/ 256 h 244902"/>
              <a:gd name="connsiteX4" fmla="*/ 1174173 w 1174670"/>
              <a:gd name="connsiteY4" fmla="*/ 31429 h 244902"/>
              <a:gd name="connsiteX5" fmla="*/ 1028700 w 1174670"/>
              <a:gd name="connsiteY5" fmla="*/ 166510 h 24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670" h="244902">
                <a:moveTo>
                  <a:pt x="0" y="239247"/>
                </a:moveTo>
                <a:cubicBezTo>
                  <a:pt x="21648" y="246174"/>
                  <a:pt x="43296" y="253101"/>
                  <a:pt x="228600" y="218465"/>
                </a:cubicBezTo>
                <a:cubicBezTo>
                  <a:pt x="413905" y="183829"/>
                  <a:pt x="988868" y="67797"/>
                  <a:pt x="1111827" y="31429"/>
                </a:cubicBezTo>
                <a:cubicBezTo>
                  <a:pt x="1234786" y="-4939"/>
                  <a:pt x="955964" y="256"/>
                  <a:pt x="966355" y="256"/>
                </a:cubicBezTo>
                <a:cubicBezTo>
                  <a:pt x="976746" y="256"/>
                  <a:pt x="1163782" y="3720"/>
                  <a:pt x="1174173" y="31429"/>
                </a:cubicBezTo>
                <a:cubicBezTo>
                  <a:pt x="1184564" y="59138"/>
                  <a:pt x="1028700" y="166510"/>
                  <a:pt x="1028700" y="16651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reeform 10"/>
          <p:cNvSpPr/>
          <p:nvPr/>
        </p:nvSpPr>
        <p:spPr>
          <a:xfrm>
            <a:off x="2810696" y="2485855"/>
            <a:ext cx="662466" cy="148241"/>
          </a:xfrm>
          <a:custGeom>
            <a:avLst/>
            <a:gdLst>
              <a:gd name="connsiteX0" fmla="*/ 883288 w 883288"/>
              <a:gd name="connsiteY0" fmla="*/ 135310 h 197655"/>
              <a:gd name="connsiteX1" fmla="*/ 571561 w 883288"/>
              <a:gd name="connsiteY1" fmla="*/ 83355 h 197655"/>
              <a:gd name="connsiteX2" fmla="*/ 93579 w 883288"/>
              <a:gd name="connsiteY2" fmla="*/ 93746 h 197655"/>
              <a:gd name="connsiteX3" fmla="*/ 155924 w 883288"/>
              <a:gd name="connsiteY3" fmla="*/ 228 h 197655"/>
              <a:gd name="connsiteX4" fmla="*/ 61 w 883288"/>
              <a:gd name="connsiteY4" fmla="*/ 124919 h 197655"/>
              <a:gd name="connsiteX5" fmla="*/ 176706 w 883288"/>
              <a:gd name="connsiteY5" fmla="*/ 197655 h 19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288" h="197655">
                <a:moveTo>
                  <a:pt x="883288" y="135310"/>
                </a:moveTo>
                <a:cubicBezTo>
                  <a:pt x="793233" y="112796"/>
                  <a:pt x="703179" y="90282"/>
                  <a:pt x="571561" y="83355"/>
                </a:cubicBezTo>
                <a:cubicBezTo>
                  <a:pt x="439943" y="76428"/>
                  <a:pt x="162852" y="107600"/>
                  <a:pt x="93579" y="93746"/>
                </a:cubicBezTo>
                <a:cubicBezTo>
                  <a:pt x="24306" y="79892"/>
                  <a:pt x="171510" y="-4967"/>
                  <a:pt x="155924" y="228"/>
                </a:cubicBezTo>
                <a:cubicBezTo>
                  <a:pt x="140338" y="5423"/>
                  <a:pt x="-3403" y="92014"/>
                  <a:pt x="61" y="124919"/>
                </a:cubicBezTo>
                <a:cubicBezTo>
                  <a:pt x="3525" y="157824"/>
                  <a:pt x="90115" y="177739"/>
                  <a:pt x="176706" y="19765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11"/>
          <p:cNvSpPr/>
          <p:nvPr/>
        </p:nvSpPr>
        <p:spPr>
          <a:xfrm>
            <a:off x="3948545" y="2758787"/>
            <a:ext cx="653574" cy="231359"/>
          </a:xfrm>
          <a:custGeom>
            <a:avLst/>
            <a:gdLst>
              <a:gd name="connsiteX0" fmla="*/ 0 w 871432"/>
              <a:gd name="connsiteY0" fmla="*/ 0 h 308479"/>
              <a:gd name="connsiteX1" fmla="*/ 83128 w 871432"/>
              <a:gd name="connsiteY1" fmla="*/ 20782 h 308479"/>
              <a:gd name="connsiteX2" fmla="*/ 758537 w 871432"/>
              <a:gd name="connsiteY2" fmla="*/ 197427 h 308479"/>
              <a:gd name="connsiteX3" fmla="*/ 862446 w 871432"/>
              <a:gd name="connsiteY3" fmla="*/ 280554 h 308479"/>
              <a:gd name="connsiteX4" fmla="*/ 862446 w 871432"/>
              <a:gd name="connsiteY4" fmla="*/ 166254 h 308479"/>
              <a:gd name="connsiteX5" fmla="*/ 831273 w 871432"/>
              <a:gd name="connsiteY5" fmla="*/ 301336 h 308479"/>
              <a:gd name="connsiteX6" fmla="*/ 737755 w 871432"/>
              <a:gd name="connsiteY6" fmla="*/ 290945 h 30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432" h="308479">
                <a:moveTo>
                  <a:pt x="0" y="0"/>
                </a:moveTo>
                <a:lnTo>
                  <a:pt x="83128" y="20782"/>
                </a:lnTo>
                <a:cubicBezTo>
                  <a:pt x="209551" y="53687"/>
                  <a:pt x="628651" y="154132"/>
                  <a:pt x="758537" y="197427"/>
                </a:cubicBezTo>
                <a:cubicBezTo>
                  <a:pt x="888423" y="240722"/>
                  <a:pt x="845128" y="285749"/>
                  <a:pt x="862446" y="280554"/>
                </a:cubicBezTo>
                <a:cubicBezTo>
                  <a:pt x="879764" y="275359"/>
                  <a:pt x="867642" y="162790"/>
                  <a:pt x="862446" y="166254"/>
                </a:cubicBezTo>
                <a:cubicBezTo>
                  <a:pt x="857251" y="169718"/>
                  <a:pt x="852055" y="280554"/>
                  <a:pt x="831273" y="301336"/>
                </a:cubicBezTo>
                <a:cubicBezTo>
                  <a:pt x="810491" y="322118"/>
                  <a:pt x="737755" y="290945"/>
                  <a:pt x="737755" y="29094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reeform 12"/>
          <p:cNvSpPr/>
          <p:nvPr/>
        </p:nvSpPr>
        <p:spPr>
          <a:xfrm>
            <a:off x="4868142" y="1519671"/>
            <a:ext cx="173635" cy="484178"/>
          </a:xfrm>
          <a:custGeom>
            <a:avLst/>
            <a:gdLst>
              <a:gd name="connsiteX0" fmla="*/ 0 w 231513"/>
              <a:gd name="connsiteY0" fmla="*/ 0 h 645571"/>
              <a:gd name="connsiteX1" fmla="*/ 93518 w 231513"/>
              <a:gd name="connsiteY1" fmla="*/ 280555 h 645571"/>
              <a:gd name="connsiteX2" fmla="*/ 197427 w 231513"/>
              <a:gd name="connsiteY2" fmla="*/ 633846 h 645571"/>
              <a:gd name="connsiteX3" fmla="*/ 228600 w 231513"/>
              <a:gd name="connsiteY3" fmla="*/ 509155 h 645571"/>
              <a:gd name="connsiteX4" fmla="*/ 135081 w 231513"/>
              <a:gd name="connsiteY4" fmla="*/ 644237 h 645571"/>
              <a:gd name="connsiteX5" fmla="*/ 51954 w 231513"/>
              <a:gd name="connsiteY5" fmla="*/ 581891 h 64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13" h="645571">
                <a:moveTo>
                  <a:pt x="0" y="0"/>
                </a:moveTo>
                <a:cubicBezTo>
                  <a:pt x="30307" y="87457"/>
                  <a:pt x="60614" y="174914"/>
                  <a:pt x="93518" y="280555"/>
                </a:cubicBezTo>
                <a:cubicBezTo>
                  <a:pt x="126422" y="386196"/>
                  <a:pt x="174913" y="595746"/>
                  <a:pt x="197427" y="633846"/>
                </a:cubicBezTo>
                <a:cubicBezTo>
                  <a:pt x="219941" y="671946"/>
                  <a:pt x="238991" y="507423"/>
                  <a:pt x="228600" y="509155"/>
                </a:cubicBezTo>
                <a:cubicBezTo>
                  <a:pt x="218209" y="510887"/>
                  <a:pt x="164522" y="632114"/>
                  <a:pt x="135081" y="644237"/>
                </a:cubicBezTo>
                <a:cubicBezTo>
                  <a:pt x="105640" y="656360"/>
                  <a:pt x="51954" y="581891"/>
                  <a:pt x="51954" y="58189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eeform 13"/>
          <p:cNvSpPr/>
          <p:nvPr/>
        </p:nvSpPr>
        <p:spPr>
          <a:xfrm>
            <a:off x="5289296" y="2197487"/>
            <a:ext cx="521820" cy="140468"/>
          </a:xfrm>
          <a:custGeom>
            <a:avLst/>
            <a:gdLst>
              <a:gd name="connsiteX0" fmla="*/ 695760 w 695760"/>
              <a:gd name="connsiteY0" fmla="*/ 187290 h 187290"/>
              <a:gd name="connsiteX1" fmla="*/ 165823 w 695760"/>
              <a:gd name="connsiteY1" fmla="*/ 135335 h 187290"/>
              <a:gd name="connsiteX2" fmla="*/ 20350 w 695760"/>
              <a:gd name="connsiteY2" fmla="*/ 93772 h 187290"/>
              <a:gd name="connsiteX3" fmla="*/ 217778 w 695760"/>
              <a:gd name="connsiteY3" fmla="*/ 253 h 187290"/>
              <a:gd name="connsiteX4" fmla="*/ 9960 w 695760"/>
              <a:gd name="connsiteY4" fmla="*/ 124944 h 187290"/>
              <a:gd name="connsiteX5" fmla="*/ 30741 w 695760"/>
              <a:gd name="connsiteY5" fmla="*/ 187290 h 18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760" h="187290">
                <a:moveTo>
                  <a:pt x="695760" y="187290"/>
                </a:moveTo>
                <a:cubicBezTo>
                  <a:pt x="487075" y="169105"/>
                  <a:pt x="278391" y="150921"/>
                  <a:pt x="165823" y="135335"/>
                </a:cubicBezTo>
                <a:cubicBezTo>
                  <a:pt x="53255" y="119749"/>
                  <a:pt x="11691" y="116286"/>
                  <a:pt x="20350" y="93772"/>
                </a:cubicBezTo>
                <a:cubicBezTo>
                  <a:pt x="29009" y="71258"/>
                  <a:pt x="219510" y="-4942"/>
                  <a:pt x="217778" y="253"/>
                </a:cubicBezTo>
                <a:cubicBezTo>
                  <a:pt x="216046" y="5448"/>
                  <a:pt x="41133" y="93771"/>
                  <a:pt x="9960" y="124944"/>
                </a:cubicBezTo>
                <a:cubicBezTo>
                  <a:pt x="-21213" y="156117"/>
                  <a:pt x="30741" y="187290"/>
                  <a:pt x="30741" y="1872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Freeform 82"/>
          <p:cNvSpPr/>
          <p:nvPr/>
        </p:nvSpPr>
        <p:spPr>
          <a:xfrm>
            <a:off x="4760361" y="3130821"/>
            <a:ext cx="668890" cy="173488"/>
          </a:xfrm>
          <a:custGeom>
            <a:avLst/>
            <a:gdLst>
              <a:gd name="connsiteX0" fmla="*/ 891853 w 891853"/>
              <a:gd name="connsiteY0" fmla="*/ 231317 h 231317"/>
              <a:gd name="connsiteX1" fmla="*/ 507389 w 891853"/>
              <a:gd name="connsiteY1" fmla="*/ 179363 h 231317"/>
              <a:gd name="connsiteX2" fmla="*/ 8626 w 891853"/>
              <a:gd name="connsiteY2" fmla="*/ 23499 h 231317"/>
              <a:gd name="connsiteX3" fmla="*/ 299571 w 891853"/>
              <a:gd name="connsiteY3" fmla="*/ 2717 h 231317"/>
              <a:gd name="connsiteX4" fmla="*/ 8626 w 891853"/>
              <a:gd name="connsiteY4" fmla="*/ 44281 h 231317"/>
              <a:gd name="connsiteX5" fmla="*/ 70971 w 891853"/>
              <a:gd name="connsiteY5" fmla="*/ 168972 h 23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853" h="231317">
                <a:moveTo>
                  <a:pt x="891853" y="231317"/>
                </a:moveTo>
                <a:cubicBezTo>
                  <a:pt x="773223" y="222658"/>
                  <a:pt x="654593" y="213999"/>
                  <a:pt x="507389" y="179363"/>
                </a:cubicBezTo>
                <a:cubicBezTo>
                  <a:pt x="360185" y="144727"/>
                  <a:pt x="43262" y="52940"/>
                  <a:pt x="8626" y="23499"/>
                </a:cubicBezTo>
                <a:cubicBezTo>
                  <a:pt x="-26010" y="-5942"/>
                  <a:pt x="299571" y="-747"/>
                  <a:pt x="299571" y="2717"/>
                </a:cubicBezTo>
                <a:cubicBezTo>
                  <a:pt x="299571" y="6181"/>
                  <a:pt x="46726" y="16572"/>
                  <a:pt x="8626" y="44281"/>
                </a:cubicBezTo>
                <a:cubicBezTo>
                  <a:pt x="-29474" y="71990"/>
                  <a:pt x="70971" y="168972"/>
                  <a:pt x="70971" y="1689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Freeform 83"/>
          <p:cNvSpPr/>
          <p:nvPr/>
        </p:nvSpPr>
        <p:spPr>
          <a:xfrm>
            <a:off x="4174548" y="3319859"/>
            <a:ext cx="417927" cy="449069"/>
          </a:xfrm>
          <a:custGeom>
            <a:avLst/>
            <a:gdLst>
              <a:gd name="connsiteX0" fmla="*/ 0 w 557236"/>
              <a:gd name="connsiteY0" fmla="*/ 581940 h 598759"/>
              <a:gd name="connsiteX1" fmla="*/ 83127 w 557236"/>
              <a:gd name="connsiteY1" fmla="*/ 529986 h 598759"/>
              <a:gd name="connsiteX2" fmla="*/ 498763 w 557236"/>
              <a:gd name="connsiteY2" fmla="*/ 31222 h 598759"/>
              <a:gd name="connsiteX3" fmla="*/ 280554 w 557236"/>
              <a:gd name="connsiteY3" fmla="*/ 197477 h 598759"/>
              <a:gd name="connsiteX4" fmla="*/ 529936 w 557236"/>
              <a:gd name="connsiteY4" fmla="*/ 49 h 598759"/>
              <a:gd name="connsiteX5" fmla="*/ 550718 w 557236"/>
              <a:gd name="connsiteY5" fmla="*/ 176695 h 59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236" h="598759">
                <a:moveTo>
                  <a:pt x="0" y="581940"/>
                </a:moveTo>
                <a:cubicBezTo>
                  <a:pt x="0" y="601856"/>
                  <a:pt x="0" y="621772"/>
                  <a:pt x="83127" y="529986"/>
                </a:cubicBezTo>
                <a:cubicBezTo>
                  <a:pt x="166254" y="438200"/>
                  <a:pt x="465859" y="86640"/>
                  <a:pt x="498763" y="31222"/>
                </a:cubicBezTo>
                <a:cubicBezTo>
                  <a:pt x="531667" y="-24196"/>
                  <a:pt x="275359" y="202672"/>
                  <a:pt x="280554" y="197477"/>
                </a:cubicBezTo>
                <a:cubicBezTo>
                  <a:pt x="285749" y="192282"/>
                  <a:pt x="484909" y="3513"/>
                  <a:pt x="529936" y="49"/>
                </a:cubicBezTo>
                <a:cubicBezTo>
                  <a:pt x="574963" y="-3415"/>
                  <a:pt x="550718" y="176695"/>
                  <a:pt x="550718" y="1766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Freeform 84"/>
          <p:cNvSpPr/>
          <p:nvPr/>
        </p:nvSpPr>
        <p:spPr>
          <a:xfrm>
            <a:off x="3512127" y="1527464"/>
            <a:ext cx="202817" cy="259022"/>
          </a:xfrm>
          <a:custGeom>
            <a:avLst/>
            <a:gdLst>
              <a:gd name="connsiteX0" fmla="*/ 103909 w 270422"/>
              <a:gd name="connsiteY0" fmla="*/ 0 h 345363"/>
              <a:gd name="connsiteX1" fmla="*/ 124691 w 270422"/>
              <a:gd name="connsiteY1" fmla="*/ 62346 h 345363"/>
              <a:gd name="connsiteX2" fmla="*/ 176646 w 270422"/>
              <a:gd name="connsiteY2" fmla="*/ 342900 h 345363"/>
              <a:gd name="connsiteX3" fmla="*/ 270164 w 270422"/>
              <a:gd name="connsiteY3" fmla="*/ 176646 h 345363"/>
              <a:gd name="connsiteX4" fmla="*/ 145473 w 270422"/>
              <a:gd name="connsiteY4" fmla="*/ 342900 h 345363"/>
              <a:gd name="connsiteX5" fmla="*/ 0 w 270422"/>
              <a:gd name="connsiteY5" fmla="*/ 280555 h 34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2" h="345363">
                <a:moveTo>
                  <a:pt x="103909" y="0"/>
                </a:moveTo>
                <a:cubicBezTo>
                  <a:pt x="108238" y="2598"/>
                  <a:pt x="112568" y="5196"/>
                  <a:pt x="124691" y="62346"/>
                </a:cubicBezTo>
                <a:cubicBezTo>
                  <a:pt x="136814" y="119496"/>
                  <a:pt x="152401" y="323850"/>
                  <a:pt x="176646" y="342900"/>
                </a:cubicBezTo>
                <a:cubicBezTo>
                  <a:pt x="200892" y="361950"/>
                  <a:pt x="275359" y="176646"/>
                  <a:pt x="270164" y="176646"/>
                </a:cubicBezTo>
                <a:cubicBezTo>
                  <a:pt x="264969" y="176646"/>
                  <a:pt x="190500" y="325582"/>
                  <a:pt x="145473" y="342900"/>
                </a:cubicBezTo>
                <a:cubicBezTo>
                  <a:pt x="100446" y="360218"/>
                  <a:pt x="0" y="280555"/>
                  <a:pt x="0" y="2805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Freeform 85"/>
          <p:cNvSpPr/>
          <p:nvPr/>
        </p:nvSpPr>
        <p:spPr>
          <a:xfrm>
            <a:off x="2458056" y="2070536"/>
            <a:ext cx="228521" cy="416527"/>
          </a:xfrm>
          <a:custGeom>
            <a:avLst/>
            <a:gdLst>
              <a:gd name="connsiteX0" fmla="*/ 0 w 343602"/>
              <a:gd name="connsiteY0" fmla="*/ 0 h 759920"/>
              <a:gd name="connsiteX1" fmla="*/ 124691 w 343602"/>
              <a:gd name="connsiteY1" fmla="*/ 228600 h 759920"/>
              <a:gd name="connsiteX2" fmla="*/ 301336 w 343602"/>
              <a:gd name="connsiteY2" fmla="*/ 696191 h 759920"/>
              <a:gd name="connsiteX3" fmla="*/ 342900 w 343602"/>
              <a:gd name="connsiteY3" fmla="*/ 457200 h 759920"/>
              <a:gd name="connsiteX4" fmla="*/ 280555 w 343602"/>
              <a:gd name="connsiteY4" fmla="*/ 748145 h 759920"/>
              <a:gd name="connsiteX5" fmla="*/ 145473 w 343602"/>
              <a:gd name="connsiteY5" fmla="*/ 675409 h 75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602" h="759920">
                <a:moveTo>
                  <a:pt x="0" y="0"/>
                </a:moveTo>
                <a:cubicBezTo>
                  <a:pt x="37234" y="56284"/>
                  <a:pt x="74468" y="112568"/>
                  <a:pt x="124691" y="228600"/>
                </a:cubicBezTo>
                <a:cubicBezTo>
                  <a:pt x="174914" y="344632"/>
                  <a:pt x="264968" y="658091"/>
                  <a:pt x="301336" y="696191"/>
                </a:cubicBezTo>
                <a:cubicBezTo>
                  <a:pt x="337704" y="734291"/>
                  <a:pt x="346364" y="448541"/>
                  <a:pt x="342900" y="457200"/>
                </a:cubicBezTo>
                <a:cubicBezTo>
                  <a:pt x="339437" y="465859"/>
                  <a:pt x="313460" y="711777"/>
                  <a:pt x="280555" y="748145"/>
                </a:cubicBezTo>
                <a:cubicBezTo>
                  <a:pt x="247650" y="784513"/>
                  <a:pt x="196561" y="729961"/>
                  <a:pt x="145473" y="6754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Freeform 86"/>
          <p:cNvSpPr/>
          <p:nvPr/>
        </p:nvSpPr>
        <p:spPr>
          <a:xfrm>
            <a:off x="1867766" y="2501594"/>
            <a:ext cx="654627" cy="152706"/>
          </a:xfrm>
          <a:custGeom>
            <a:avLst/>
            <a:gdLst>
              <a:gd name="connsiteX0" fmla="*/ 0 w 872836"/>
              <a:gd name="connsiteY0" fmla="*/ 114324 h 203608"/>
              <a:gd name="connsiteX1" fmla="*/ 311727 w 872836"/>
              <a:gd name="connsiteY1" fmla="*/ 93542 h 203608"/>
              <a:gd name="connsiteX2" fmla="*/ 748145 w 872836"/>
              <a:gd name="connsiteY2" fmla="*/ 93542 h 203608"/>
              <a:gd name="connsiteX3" fmla="*/ 872836 w 872836"/>
              <a:gd name="connsiteY3" fmla="*/ 103933 h 203608"/>
              <a:gd name="connsiteX4" fmla="*/ 748145 w 872836"/>
              <a:gd name="connsiteY4" fmla="*/ 24 h 203608"/>
              <a:gd name="connsiteX5" fmla="*/ 852054 w 872836"/>
              <a:gd name="connsiteY5" fmla="*/ 114324 h 203608"/>
              <a:gd name="connsiteX6" fmla="*/ 748145 w 872836"/>
              <a:gd name="connsiteY6" fmla="*/ 197451 h 203608"/>
              <a:gd name="connsiteX7" fmla="*/ 800100 w 872836"/>
              <a:gd name="connsiteY7" fmla="*/ 197451 h 203608"/>
              <a:gd name="connsiteX8" fmla="*/ 768927 w 872836"/>
              <a:gd name="connsiteY8" fmla="*/ 197451 h 203608"/>
              <a:gd name="connsiteX9" fmla="*/ 727363 w 872836"/>
              <a:gd name="connsiteY9" fmla="*/ 155887 h 20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836" h="203608">
                <a:moveTo>
                  <a:pt x="0" y="114324"/>
                </a:moveTo>
                <a:cubicBezTo>
                  <a:pt x="93518" y="105665"/>
                  <a:pt x="187036" y="97006"/>
                  <a:pt x="311727" y="93542"/>
                </a:cubicBezTo>
                <a:cubicBezTo>
                  <a:pt x="436418" y="90078"/>
                  <a:pt x="654627" y="91810"/>
                  <a:pt x="748145" y="93542"/>
                </a:cubicBezTo>
                <a:cubicBezTo>
                  <a:pt x="841663" y="95274"/>
                  <a:pt x="872836" y="119519"/>
                  <a:pt x="872836" y="103933"/>
                </a:cubicBezTo>
                <a:cubicBezTo>
                  <a:pt x="872836" y="88347"/>
                  <a:pt x="751609" y="-1708"/>
                  <a:pt x="748145" y="24"/>
                </a:cubicBezTo>
                <a:cubicBezTo>
                  <a:pt x="744681" y="1756"/>
                  <a:pt x="852054" y="81420"/>
                  <a:pt x="852054" y="114324"/>
                </a:cubicBezTo>
                <a:cubicBezTo>
                  <a:pt x="852054" y="147228"/>
                  <a:pt x="756804" y="183597"/>
                  <a:pt x="748145" y="197451"/>
                </a:cubicBezTo>
                <a:cubicBezTo>
                  <a:pt x="739486" y="211305"/>
                  <a:pt x="800100" y="197451"/>
                  <a:pt x="800100" y="197451"/>
                </a:cubicBezTo>
                <a:cubicBezTo>
                  <a:pt x="803564" y="197451"/>
                  <a:pt x="781050" y="204378"/>
                  <a:pt x="768927" y="197451"/>
                </a:cubicBezTo>
                <a:cubicBezTo>
                  <a:pt x="756804" y="190524"/>
                  <a:pt x="727363" y="155887"/>
                  <a:pt x="727363" y="1558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Freeform 87"/>
          <p:cNvSpPr/>
          <p:nvPr/>
        </p:nvSpPr>
        <p:spPr>
          <a:xfrm>
            <a:off x="2380891" y="2727598"/>
            <a:ext cx="445436" cy="568919"/>
          </a:xfrm>
          <a:custGeom>
            <a:avLst/>
            <a:gdLst>
              <a:gd name="connsiteX0" fmla="*/ 1633 w 593914"/>
              <a:gd name="connsiteY0" fmla="*/ 758559 h 758559"/>
              <a:gd name="connsiteX1" fmla="*/ 53587 w 593914"/>
              <a:gd name="connsiteY1" fmla="*/ 685822 h 758559"/>
              <a:gd name="connsiteX2" fmla="*/ 354923 w 593914"/>
              <a:gd name="connsiteY2" fmla="*/ 342922 h 758559"/>
              <a:gd name="connsiteX3" fmla="*/ 427660 w 593914"/>
              <a:gd name="connsiteY3" fmla="*/ 51977 h 758559"/>
              <a:gd name="connsiteX4" fmla="*/ 334142 w 593914"/>
              <a:gd name="connsiteY4" fmla="*/ 103931 h 758559"/>
              <a:gd name="connsiteX5" fmla="*/ 438051 w 593914"/>
              <a:gd name="connsiteY5" fmla="*/ 22 h 758559"/>
              <a:gd name="connsiteX6" fmla="*/ 593914 w 593914"/>
              <a:gd name="connsiteY6" fmla="*/ 114322 h 7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914" h="758559">
                <a:moveTo>
                  <a:pt x="1633" y="758559"/>
                </a:moveTo>
                <a:cubicBezTo>
                  <a:pt x="-1831" y="756827"/>
                  <a:pt x="-5295" y="755095"/>
                  <a:pt x="53587" y="685822"/>
                </a:cubicBezTo>
                <a:cubicBezTo>
                  <a:pt x="112469" y="616549"/>
                  <a:pt x="292578" y="448563"/>
                  <a:pt x="354923" y="342922"/>
                </a:cubicBezTo>
                <a:cubicBezTo>
                  <a:pt x="417269" y="237281"/>
                  <a:pt x="431123" y="91809"/>
                  <a:pt x="427660" y="51977"/>
                </a:cubicBezTo>
                <a:cubicBezTo>
                  <a:pt x="424197" y="12145"/>
                  <a:pt x="332410" y="112590"/>
                  <a:pt x="334142" y="103931"/>
                </a:cubicBezTo>
                <a:cubicBezTo>
                  <a:pt x="335874" y="95272"/>
                  <a:pt x="394756" y="-1710"/>
                  <a:pt x="438051" y="22"/>
                </a:cubicBezTo>
                <a:cubicBezTo>
                  <a:pt x="481346" y="1754"/>
                  <a:pt x="593914" y="114322"/>
                  <a:pt x="593914" y="11432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Title 1"/>
          <p:cNvSpPr>
            <a:spLocks noGrp="1"/>
          </p:cNvSpPr>
          <p:nvPr>
            <p:ph type="title"/>
          </p:nvPr>
        </p:nvSpPr>
        <p:spPr>
          <a:xfrm>
            <a:off x="323528" y="224729"/>
            <a:ext cx="7426777" cy="857250"/>
          </a:xfrm>
        </p:spPr>
        <p:txBody>
          <a:bodyPr>
            <a:normAutofit/>
          </a:bodyPr>
          <a:lstStyle/>
          <a:p>
            <a:r>
              <a:rPr lang="en-US" dirty="0" smtClean="0">
                <a:latin typeface="Powderfinger Type" charset="0"/>
                <a:ea typeface="Powderfinger Type" charset="0"/>
                <a:cs typeface="Powderfinger Type" charset="0"/>
              </a:rPr>
              <a:t>Content Distribution</a:t>
            </a:r>
            <a:endParaRPr lang="en-US" dirty="0">
              <a:latin typeface="Powderfinger Type" charset="0"/>
              <a:ea typeface="Powderfinger Type" charset="0"/>
              <a:cs typeface="Powderfinger Type" charset="0"/>
            </a:endParaRPr>
          </a:p>
        </p:txBody>
      </p:sp>
    </p:spTree>
    <p:extLst>
      <p:ext uri="{BB962C8B-B14F-4D97-AF65-F5344CB8AC3E}">
        <p14:creationId xmlns:p14="http://schemas.microsoft.com/office/powerpoint/2010/main" val="1762337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Let them eat data!</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a:bodyPr>
          <a:lstStyle/>
          <a:p>
            <a:pPr marL="0" indent="0">
              <a:spcAft>
                <a:spcPts val="600"/>
              </a:spcAft>
              <a:buNone/>
            </a:pPr>
            <a:r>
              <a:rPr lang="en-US" dirty="0" smtClean="0"/>
              <a:t>The rise of the Content Distribution Network</a:t>
            </a:r>
          </a:p>
          <a:p>
            <a:pPr lvl="1">
              <a:spcAft>
                <a:spcPts val="600"/>
              </a:spcAft>
            </a:pPr>
            <a:r>
              <a:rPr lang="en-US" dirty="0"/>
              <a:t>R</a:t>
            </a:r>
            <a:r>
              <a:rPr lang="en-US" dirty="0" smtClean="0"/>
              <a:t>eplicate content caches close to large user populations</a:t>
            </a:r>
          </a:p>
          <a:p>
            <a:pPr lvl="1">
              <a:spcAft>
                <a:spcPts val="600"/>
              </a:spcAft>
            </a:pPr>
            <a:r>
              <a:rPr lang="en-US" dirty="0" smtClean="0"/>
              <a:t>The  challenge of delivering many </a:t>
            </a:r>
            <a:r>
              <a:rPr lang="en-US" dirty="0" err="1" smtClean="0"/>
              <a:t>replicant</a:t>
            </a:r>
            <a:r>
              <a:rPr lang="en-US" dirty="0" smtClean="0"/>
              <a:t> service requests  over high delay network paths is replaced by the task of updating a set of local caches by the content distribution system and then serving user service requests over the access network</a:t>
            </a:r>
          </a:p>
          <a:p>
            <a:pPr lvl="1">
              <a:spcAft>
                <a:spcPts val="600"/>
              </a:spcAft>
            </a:pPr>
            <a:r>
              <a:rPr lang="en-US" dirty="0" smtClean="0"/>
              <a:t>Reduced service latency, increased service resilience, happy customers!</a:t>
            </a:r>
          </a:p>
          <a:p>
            <a:pPr lvl="1">
              <a:spcAft>
                <a:spcPts val="600"/>
              </a:spcAft>
            </a:pPr>
            <a:endParaRPr lang="en-US" dirty="0"/>
          </a:p>
        </p:txBody>
      </p:sp>
    </p:spTree>
    <p:extLst>
      <p:ext uri="{BB962C8B-B14F-4D97-AF65-F5344CB8AC3E}">
        <p14:creationId xmlns:p14="http://schemas.microsoft.com/office/powerpoint/2010/main" val="855910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Role Reversal</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lstStyle/>
          <a:p>
            <a:pPr marL="0" indent="0">
              <a:buNone/>
            </a:pPr>
            <a:r>
              <a:rPr lang="en-US" dirty="0" smtClean="0"/>
              <a:t>Service portals are increasingly located adjacent to users</a:t>
            </a:r>
          </a:p>
          <a:p>
            <a:pPr marL="0" indent="0">
              <a:buNone/>
            </a:pPr>
            <a:r>
              <a:rPr lang="en-US" dirty="0" smtClean="0"/>
              <a:t>And that means changes to the network:</a:t>
            </a:r>
          </a:p>
          <a:p>
            <a:pPr lvl="1"/>
            <a:r>
              <a:rPr lang="en-US" dirty="0" smtClean="0"/>
              <a:t>Public Networks no longer carry users’ traffic to/from service portals via ISP carriage services</a:t>
            </a:r>
          </a:p>
          <a:p>
            <a:pPr lvl="1"/>
            <a:r>
              <a:rPr lang="en-US" dirty="0" smtClean="0"/>
              <a:t>Instead, Private Networks carry content to service portals via CDN services </a:t>
            </a:r>
          </a:p>
          <a:p>
            <a:pPr lvl="1"/>
            <a:endParaRPr lang="en-US" dirty="0"/>
          </a:p>
          <a:p>
            <a:pPr marL="0" indent="0">
              <a:buNone/>
            </a:pPr>
            <a:r>
              <a:rPr lang="en-US" dirty="0" smtClean="0"/>
              <a:t>This shift has some profound implications for the Internet</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22</a:t>
            </a:fld>
            <a:endParaRPr lang="en-AU" kern="0" dirty="0"/>
          </a:p>
        </p:txBody>
      </p:sp>
    </p:spTree>
    <p:extLst>
      <p:ext uri="{BB962C8B-B14F-4D97-AF65-F5344CB8AC3E}">
        <p14:creationId xmlns:p14="http://schemas.microsoft.com/office/powerpoint/2010/main" val="2024324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Who’s building now?</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lstStyle/>
          <a:p>
            <a:pPr marL="0" indent="0">
              <a:buNone/>
            </a:pPr>
            <a:r>
              <a:rPr lang="en-US" dirty="0" smtClean="0"/>
              <a:t>Almost all new submarine international cable projects are heavily underwritten by content providers, not carriers</a:t>
            </a:r>
          </a:p>
          <a:p>
            <a:endParaRPr lang="en-US" dirty="0"/>
          </a:p>
        </p:txBody>
      </p:sp>
      <p:sp>
        <p:nvSpPr>
          <p:cNvPr id="4" name="TextBox 3"/>
          <p:cNvSpPr txBox="1"/>
          <p:nvPr/>
        </p:nvSpPr>
        <p:spPr>
          <a:xfrm>
            <a:off x="1277633" y="2733768"/>
            <a:ext cx="3366375" cy="1615827"/>
          </a:xfrm>
          <a:prstGeom prst="rect">
            <a:avLst/>
          </a:prstGeom>
          <a:noFill/>
        </p:spPr>
        <p:txBody>
          <a:bodyPr wrap="square" rtlCol="0">
            <a:spAutoFit/>
          </a:bodyPr>
          <a:lstStyle/>
          <a:p>
            <a:r>
              <a:rPr lang="en-US" sz="900" dirty="0">
                <a:latin typeface="Courier" charset="0"/>
                <a:ea typeface="Courier" charset="0"/>
                <a:cs typeface="Courier" charset="0"/>
              </a:rPr>
              <a:t>Large content providers have huge and often unpredictable traffic requirements, especially among their own data centers. Their capacity needs are at such a scale that it makes sense for them, on their biggest routes, to build rather than to buy. Owning subsea </a:t>
            </a:r>
            <a:r>
              <a:rPr lang="en-US" sz="900" dirty="0" err="1">
                <a:latin typeface="Courier" charset="0"/>
                <a:ea typeface="Courier" charset="0"/>
                <a:cs typeface="Courier" charset="0"/>
              </a:rPr>
              <a:t>fibre</a:t>
            </a:r>
            <a:r>
              <a:rPr lang="en-US" sz="900" dirty="0">
                <a:latin typeface="Courier" charset="0"/>
                <a:ea typeface="Courier" charset="0"/>
                <a:cs typeface="Courier" charset="0"/>
              </a:rPr>
              <a:t> pairs also gives them the flexibility to upgrade when they see fit, rather than being beholden to a third-party submarine cable operator.” </a:t>
            </a:r>
          </a:p>
          <a:p>
            <a:endParaRPr lang="en-US" sz="900" dirty="0">
              <a:latin typeface="Courier" charset="0"/>
              <a:ea typeface="Courier" charset="0"/>
              <a:cs typeface="Courier" charset="0"/>
            </a:endParaRPr>
          </a:p>
          <a:p>
            <a:r>
              <a:rPr lang="en-US" sz="900" dirty="0">
                <a:latin typeface="Courier" charset="0"/>
                <a:ea typeface="Courier" charset="0"/>
                <a:cs typeface="Courier" charset="0"/>
              </a:rPr>
              <a:t>Tim </a:t>
            </a:r>
            <a:r>
              <a:rPr lang="en-US" sz="900" dirty="0" err="1">
                <a:latin typeface="Courier" charset="0"/>
                <a:ea typeface="Courier" charset="0"/>
                <a:cs typeface="Courier" charset="0"/>
              </a:rPr>
              <a:t>Stronge</a:t>
            </a:r>
            <a:r>
              <a:rPr lang="en-US" sz="900" dirty="0">
                <a:latin typeface="Courier" charset="0"/>
                <a:ea typeface="Courier" charset="0"/>
                <a:cs typeface="Courier" charset="0"/>
              </a:rPr>
              <a:t> of </a:t>
            </a:r>
            <a:r>
              <a:rPr lang="en-US" sz="900" dirty="0" err="1">
                <a:latin typeface="Courier" charset="0"/>
                <a:ea typeface="Courier" charset="0"/>
                <a:cs typeface="Courier" charset="0"/>
              </a:rPr>
              <a:t>Telegeography</a:t>
            </a:r>
            <a:r>
              <a:rPr lang="en-US" sz="900" dirty="0">
                <a:latin typeface="Courier" charset="0"/>
                <a:ea typeface="Courier" charset="0"/>
                <a:cs typeface="Courier" charset="0"/>
              </a:rPr>
              <a:t>, January 2017</a:t>
            </a:r>
          </a:p>
        </p:txBody>
      </p:sp>
      <p:pic>
        <p:nvPicPr>
          <p:cNvPr id="5" name="Picture 4"/>
          <p:cNvPicPr>
            <a:picLocks noChangeAspect="1"/>
          </p:cNvPicPr>
          <p:nvPr/>
        </p:nvPicPr>
        <p:blipFill>
          <a:blip r:embed="rId2"/>
          <a:stretch>
            <a:fillRect/>
          </a:stretch>
        </p:blipFill>
        <p:spPr>
          <a:xfrm>
            <a:off x="4703713" y="2602622"/>
            <a:ext cx="3162654" cy="1361999"/>
          </a:xfrm>
          <a:prstGeom prst="rect">
            <a:avLst/>
          </a:prstGeom>
        </p:spPr>
      </p:pic>
    </p:spTree>
    <p:extLst>
      <p:ext uri="{BB962C8B-B14F-4D97-AF65-F5344CB8AC3E}">
        <p14:creationId xmlns:p14="http://schemas.microsoft.com/office/powerpoint/2010/main" val="1444121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34" y="-26565"/>
            <a:ext cx="5490611" cy="857250"/>
          </a:xfrm>
        </p:spPr>
        <p:txBody>
          <a:bodyPr/>
          <a:lstStyle/>
          <a:p>
            <a:r>
              <a:rPr lang="en-US" dirty="0" smtClean="0">
                <a:latin typeface="Powderfinger Type" charset="0"/>
                <a:ea typeface="Powderfinger Type" charset="0"/>
                <a:cs typeface="Powderfinger Type" charset="0"/>
              </a:rPr>
              <a:t>Submarine Cables</a:t>
            </a:r>
            <a:endParaRPr lang="en-US" dirty="0">
              <a:latin typeface="Powderfinger Type" charset="0"/>
              <a:ea typeface="Powderfinger Type" charset="0"/>
              <a:cs typeface="Powderfinger Type"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1620" y="1707654"/>
            <a:ext cx="3135593" cy="1908622"/>
          </a:xfrm>
        </p:spPr>
      </p:pic>
      <p:sp>
        <p:nvSpPr>
          <p:cNvPr id="4" name="Slide Number Placeholder 3"/>
          <p:cNvSpPr>
            <a:spLocks noGrp="1"/>
          </p:cNvSpPr>
          <p:nvPr>
            <p:ph type="sldNum" sz="quarter" idx="4"/>
          </p:nvPr>
        </p:nvSpPr>
        <p:spPr/>
        <p:txBody>
          <a:bodyPr/>
          <a:lstStyle/>
          <a:p>
            <a:fld id="{38B2A337-2C29-4402-A0A2-E290C184D5D3}" type="slidenum">
              <a:rPr lang="en-AU" kern="0" smtClean="0"/>
              <a:pPr/>
              <a:t>24</a:t>
            </a:fld>
            <a:endParaRPr lang="en-AU" kern="0" dirty="0"/>
          </a:p>
        </p:txBody>
      </p:sp>
      <p:sp>
        <p:nvSpPr>
          <p:cNvPr id="6" name="TextBox 5"/>
          <p:cNvSpPr txBox="1"/>
          <p:nvPr/>
        </p:nvSpPr>
        <p:spPr>
          <a:xfrm>
            <a:off x="1277634" y="3670888"/>
            <a:ext cx="2334293" cy="300082"/>
          </a:xfrm>
          <a:prstGeom prst="rect">
            <a:avLst/>
          </a:prstGeom>
          <a:noFill/>
        </p:spPr>
        <p:txBody>
          <a:bodyPr wrap="none" rtlCol="0">
            <a:spAutoFit/>
          </a:bodyPr>
          <a:lstStyle/>
          <a:p>
            <a:r>
              <a:rPr lang="en-US" sz="1350" dirty="0">
                <a:latin typeface="AhnbergHand" charset="0"/>
                <a:ea typeface="AhnbergHand" charset="0"/>
                <a:cs typeface="AhnbergHand" charset="0"/>
              </a:rPr>
              <a:t>Fewer cables being built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437" y="1313578"/>
            <a:ext cx="2769881" cy="1692403"/>
          </a:xfrm>
          <a:prstGeom prst="rect">
            <a:avLst/>
          </a:prstGeom>
        </p:spPr>
      </p:pic>
      <p:sp>
        <p:nvSpPr>
          <p:cNvPr id="8" name="TextBox 7"/>
          <p:cNvSpPr txBox="1"/>
          <p:nvPr/>
        </p:nvSpPr>
        <p:spPr>
          <a:xfrm>
            <a:off x="4571999" y="701105"/>
            <a:ext cx="3456384" cy="461665"/>
          </a:xfrm>
          <a:prstGeom prst="rect">
            <a:avLst/>
          </a:prstGeom>
          <a:noFill/>
        </p:spPr>
        <p:txBody>
          <a:bodyPr wrap="square" rtlCol="0">
            <a:spAutoFit/>
          </a:bodyPr>
          <a:lstStyle/>
          <a:p>
            <a:r>
              <a:rPr lang="en-US" sz="1200" dirty="0">
                <a:latin typeface="AhnbergHand" charset="0"/>
                <a:ea typeface="AhnbergHand" charset="0"/>
                <a:cs typeface="AhnbergHand" charset="0"/>
              </a:rPr>
              <a:t>And those that are </a:t>
            </a:r>
            <a:r>
              <a:rPr lang="en-US" sz="1200">
                <a:latin typeface="AhnbergHand" charset="0"/>
                <a:ea typeface="AhnbergHand" charset="0"/>
                <a:cs typeface="AhnbergHand" charset="0"/>
              </a:rPr>
              <a:t>being built are now single owner cables</a:t>
            </a:r>
            <a:endParaRPr lang="en-US" sz="1200" dirty="0">
              <a:latin typeface="AhnbergHand" charset="0"/>
              <a:ea typeface="AhnbergHand" charset="0"/>
              <a:cs typeface="AhnbergHand"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597" y="3227783"/>
            <a:ext cx="1489769" cy="1317173"/>
          </a:xfrm>
          <a:prstGeom prst="rect">
            <a:avLst/>
          </a:prstGeom>
        </p:spPr>
      </p:pic>
      <p:sp>
        <p:nvSpPr>
          <p:cNvPr id="10" name="TextBox 9"/>
          <p:cNvSpPr txBox="1"/>
          <p:nvPr/>
        </p:nvSpPr>
        <p:spPr>
          <a:xfrm>
            <a:off x="4287213" y="4325666"/>
            <a:ext cx="2327553" cy="461665"/>
          </a:xfrm>
          <a:prstGeom prst="rect">
            <a:avLst/>
          </a:prstGeom>
          <a:solidFill>
            <a:schemeClr val="bg1"/>
          </a:solidFill>
        </p:spPr>
        <p:txBody>
          <a:bodyPr wrap="square" rtlCol="0">
            <a:spAutoFit/>
          </a:bodyPr>
          <a:lstStyle/>
          <a:p>
            <a:r>
              <a:rPr lang="en-US" sz="1200">
                <a:latin typeface="AhnbergHand" charset="0"/>
                <a:ea typeface="AhnbergHand" charset="0"/>
                <a:cs typeface="AhnbergHand" charset="0"/>
              </a:rPr>
              <a:t>And the majority are now self-funded</a:t>
            </a:r>
            <a:endParaRPr lang="en-US" sz="1200" dirty="0">
              <a:latin typeface="AhnbergHand" charset="0"/>
              <a:ea typeface="AhnbergHand" charset="0"/>
              <a:cs typeface="AhnbergHand" charset="0"/>
            </a:endParaRPr>
          </a:p>
        </p:txBody>
      </p:sp>
      <p:sp>
        <p:nvSpPr>
          <p:cNvPr id="11" name="TextBox 10"/>
          <p:cNvSpPr txBox="1"/>
          <p:nvPr/>
        </p:nvSpPr>
        <p:spPr>
          <a:xfrm>
            <a:off x="6126163" y="4793184"/>
            <a:ext cx="2808846" cy="276999"/>
          </a:xfrm>
          <a:prstGeom prst="rect">
            <a:avLst/>
          </a:prstGeom>
          <a:noFill/>
        </p:spPr>
        <p:txBody>
          <a:bodyPr wrap="none" rtlCol="0">
            <a:spAutoFit/>
          </a:bodyPr>
          <a:lstStyle/>
          <a:p>
            <a:r>
              <a:rPr lang="en-US" sz="1200" dirty="0" smtClean="0"/>
              <a:t>Tim </a:t>
            </a:r>
            <a:r>
              <a:rPr lang="en-US" sz="1200" dirty="0" err="1" smtClean="0"/>
              <a:t>Stronge</a:t>
            </a:r>
            <a:r>
              <a:rPr lang="en-US" sz="1200" dirty="0" smtClean="0"/>
              <a:t>, </a:t>
            </a:r>
            <a:r>
              <a:rPr lang="en-US" sz="1200" dirty="0" err="1" smtClean="0"/>
              <a:t>Telegeography</a:t>
            </a:r>
            <a:r>
              <a:rPr lang="en-US" sz="1200" dirty="0" smtClean="0"/>
              <a:t>, Jan 2017</a:t>
            </a:r>
            <a:endParaRPr lang="en-US" sz="1200" dirty="0"/>
          </a:p>
        </p:txBody>
      </p:sp>
    </p:spTree>
    <p:extLst>
      <p:ext uri="{BB962C8B-B14F-4D97-AF65-F5344CB8AC3E}">
        <p14:creationId xmlns:p14="http://schemas.microsoft.com/office/powerpoint/2010/main" val="1305946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34" y="-26565"/>
            <a:ext cx="5490611" cy="857250"/>
          </a:xfrm>
        </p:spPr>
        <p:txBody>
          <a:bodyPr/>
          <a:lstStyle/>
          <a:p>
            <a:r>
              <a:rPr lang="en-US" dirty="0" smtClean="0">
                <a:latin typeface="Powderfinger Type" charset="0"/>
                <a:ea typeface="Powderfinger Type" charset="0"/>
                <a:cs typeface="Powderfinger Type" charset="0"/>
              </a:rPr>
              <a:t>Submarine Cables</a:t>
            </a:r>
            <a:endParaRPr lang="en-US" dirty="0">
              <a:latin typeface="Powderfinger Type" charset="0"/>
              <a:ea typeface="Powderfinger Type" charset="0"/>
              <a:cs typeface="Powderfinger Type"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1620" y="1707654"/>
            <a:ext cx="3135593" cy="1908622"/>
          </a:xfrm>
        </p:spPr>
      </p:pic>
      <p:sp>
        <p:nvSpPr>
          <p:cNvPr id="4" name="Slide Number Placeholder 3"/>
          <p:cNvSpPr>
            <a:spLocks noGrp="1"/>
          </p:cNvSpPr>
          <p:nvPr>
            <p:ph type="sldNum" sz="quarter" idx="4"/>
          </p:nvPr>
        </p:nvSpPr>
        <p:spPr/>
        <p:txBody>
          <a:bodyPr/>
          <a:lstStyle/>
          <a:p>
            <a:fld id="{38B2A337-2C29-4402-A0A2-E290C184D5D3}" type="slidenum">
              <a:rPr lang="en-AU" kern="0" smtClean="0"/>
              <a:pPr/>
              <a:t>25</a:t>
            </a:fld>
            <a:endParaRPr lang="en-AU" kern="0" dirty="0"/>
          </a:p>
        </p:txBody>
      </p:sp>
      <p:sp>
        <p:nvSpPr>
          <p:cNvPr id="6" name="TextBox 5"/>
          <p:cNvSpPr txBox="1"/>
          <p:nvPr/>
        </p:nvSpPr>
        <p:spPr>
          <a:xfrm>
            <a:off x="1277634" y="3670888"/>
            <a:ext cx="2334293" cy="300082"/>
          </a:xfrm>
          <a:prstGeom prst="rect">
            <a:avLst/>
          </a:prstGeom>
          <a:noFill/>
        </p:spPr>
        <p:txBody>
          <a:bodyPr wrap="none" rtlCol="0">
            <a:spAutoFit/>
          </a:bodyPr>
          <a:lstStyle/>
          <a:p>
            <a:r>
              <a:rPr lang="en-US" sz="1350" dirty="0">
                <a:latin typeface="AhnbergHand" charset="0"/>
                <a:ea typeface="AhnbergHand" charset="0"/>
                <a:cs typeface="AhnbergHand" charset="0"/>
              </a:rPr>
              <a:t>Fewer cables being built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437" y="1313578"/>
            <a:ext cx="2769881" cy="1692403"/>
          </a:xfrm>
          <a:prstGeom prst="rect">
            <a:avLst/>
          </a:prstGeom>
        </p:spPr>
      </p:pic>
      <p:sp>
        <p:nvSpPr>
          <p:cNvPr id="8" name="TextBox 7"/>
          <p:cNvSpPr txBox="1"/>
          <p:nvPr/>
        </p:nvSpPr>
        <p:spPr>
          <a:xfrm>
            <a:off x="4571999" y="701105"/>
            <a:ext cx="3456384" cy="461665"/>
          </a:xfrm>
          <a:prstGeom prst="rect">
            <a:avLst/>
          </a:prstGeom>
          <a:noFill/>
        </p:spPr>
        <p:txBody>
          <a:bodyPr wrap="square" rtlCol="0">
            <a:spAutoFit/>
          </a:bodyPr>
          <a:lstStyle/>
          <a:p>
            <a:r>
              <a:rPr lang="en-US" sz="1200" dirty="0">
                <a:latin typeface="AhnbergHand" charset="0"/>
                <a:ea typeface="AhnbergHand" charset="0"/>
                <a:cs typeface="AhnbergHand" charset="0"/>
              </a:rPr>
              <a:t>And those that are </a:t>
            </a:r>
            <a:r>
              <a:rPr lang="en-US" sz="1200">
                <a:latin typeface="AhnbergHand" charset="0"/>
                <a:ea typeface="AhnbergHand" charset="0"/>
                <a:cs typeface="AhnbergHand" charset="0"/>
              </a:rPr>
              <a:t>being built are now single owner cables</a:t>
            </a:r>
            <a:endParaRPr lang="en-US" sz="1200" dirty="0">
              <a:latin typeface="AhnbergHand" charset="0"/>
              <a:ea typeface="AhnbergHand" charset="0"/>
              <a:cs typeface="AhnbergHand"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597" y="3227783"/>
            <a:ext cx="1489769" cy="1317173"/>
          </a:xfrm>
          <a:prstGeom prst="rect">
            <a:avLst/>
          </a:prstGeom>
        </p:spPr>
      </p:pic>
      <p:sp>
        <p:nvSpPr>
          <p:cNvPr id="10" name="TextBox 9"/>
          <p:cNvSpPr txBox="1"/>
          <p:nvPr/>
        </p:nvSpPr>
        <p:spPr>
          <a:xfrm>
            <a:off x="4287213" y="4325666"/>
            <a:ext cx="2327553" cy="461665"/>
          </a:xfrm>
          <a:prstGeom prst="rect">
            <a:avLst/>
          </a:prstGeom>
          <a:solidFill>
            <a:schemeClr val="bg1"/>
          </a:solidFill>
        </p:spPr>
        <p:txBody>
          <a:bodyPr wrap="square" rtlCol="0">
            <a:spAutoFit/>
          </a:bodyPr>
          <a:lstStyle/>
          <a:p>
            <a:r>
              <a:rPr lang="en-US" sz="1200">
                <a:latin typeface="AhnbergHand" charset="0"/>
                <a:ea typeface="AhnbergHand" charset="0"/>
                <a:cs typeface="AhnbergHand" charset="0"/>
              </a:rPr>
              <a:t>And the majority are now self-funded</a:t>
            </a:r>
            <a:endParaRPr lang="en-US" sz="1200" dirty="0">
              <a:latin typeface="AhnbergHand" charset="0"/>
              <a:ea typeface="AhnbergHand" charset="0"/>
              <a:cs typeface="AhnbergHand" charset="0"/>
            </a:endParaRPr>
          </a:p>
        </p:txBody>
      </p:sp>
      <p:sp>
        <p:nvSpPr>
          <p:cNvPr id="11" name="TextBox 10"/>
          <p:cNvSpPr txBox="1"/>
          <p:nvPr/>
        </p:nvSpPr>
        <p:spPr>
          <a:xfrm>
            <a:off x="6126163" y="4793184"/>
            <a:ext cx="2877775" cy="276999"/>
          </a:xfrm>
          <a:prstGeom prst="rect">
            <a:avLst/>
          </a:prstGeom>
          <a:noFill/>
        </p:spPr>
        <p:txBody>
          <a:bodyPr wrap="none" rtlCol="0">
            <a:spAutoFit/>
          </a:bodyPr>
          <a:lstStyle/>
          <a:p>
            <a:r>
              <a:rPr lang="en-US" sz="1200" dirty="0" smtClean="0"/>
              <a:t>Tim </a:t>
            </a:r>
            <a:r>
              <a:rPr lang="en-US" sz="1200" dirty="0" err="1" smtClean="0"/>
              <a:t>Stronge</a:t>
            </a:r>
            <a:r>
              <a:rPr lang="en-US" sz="1200" dirty="0" smtClean="0"/>
              <a:t>, </a:t>
            </a:r>
            <a:r>
              <a:rPr lang="en-US" sz="1200" dirty="0" err="1" smtClean="0"/>
              <a:t>Telegeography</a:t>
            </a:r>
            <a:r>
              <a:rPr lang="en-US" sz="1200" dirty="0" smtClean="0"/>
              <a:t>, Sept 2017</a:t>
            </a:r>
            <a:endParaRPr lang="en-US" sz="1200"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604" y="775207"/>
            <a:ext cx="5850381" cy="3414495"/>
          </a:xfrm>
          <a:prstGeom prst="rect">
            <a:avLst/>
          </a:prstGeom>
        </p:spPr>
      </p:pic>
    </p:spTree>
    <p:extLst>
      <p:ext uri="{BB962C8B-B14F-4D97-AF65-F5344CB8AC3E}">
        <p14:creationId xmlns:p14="http://schemas.microsoft.com/office/powerpoint/2010/main" val="1656990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95486"/>
            <a:ext cx="7128792" cy="857250"/>
          </a:xfrm>
        </p:spPr>
        <p:txBody>
          <a:bodyPr>
            <a:normAutofit/>
          </a:bodyPr>
          <a:lstStyle/>
          <a:p>
            <a:r>
              <a:rPr lang="en-US" sz="3000" dirty="0">
                <a:latin typeface="Powderfinger Type" charset="0"/>
                <a:ea typeface="Powderfinger Type" charset="0"/>
                <a:cs typeface="Powderfinger Type" charset="0"/>
              </a:rPr>
              <a:t>Today’s Internet Architecture</a:t>
            </a:r>
          </a:p>
        </p:txBody>
      </p:sp>
      <p:sp>
        <p:nvSpPr>
          <p:cNvPr id="3" name="Content Placeholder 2"/>
          <p:cNvSpPr>
            <a:spLocks noGrp="1"/>
          </p:cNvSpPr>
          <p:nvPr>
            <p:ph idx="1"/>
          </p:nvPr>
        </p:nvSpPr>
        <p:spPr>
          <a:xfrm>
            <a:off x="755576" y="1200152"/>
            <a:ext cx="7992888" cy="3423827"/>
          </a:xfrm>
        </p:spPr>
        <p:txBody>
          <a:bodyPr>
            <a:normAutofit fontScale="85000" lnSpcReduction="20000"/>
          </a:bodyPr>
          <a:lstStyle/>
          <a:p>
            <a:pPr marL="0" indent="0">
              <a:buNone/>
            </a:pPr>
            <a:r>
              <a:rPr lang="en-US" dirty="0" smtClean="0"/>
              <a:t>We’ve split the network into clients and servers</a:t>
            </a:r>
          </a:p>
          <a:p>
            <a:pPr lvl="1"/>
            <a:r>
              <a:rPr lang="en-US" dirty="0" smtClean="0"/>
              <a:t>Web servers</a:t>
            </a:r>
          </a:p>
          <a:p>
            <a:pPr lvl="1"/>
            <a:r>
              <a:rPr lang="en-US" dirty="0" smtClean="0"/>
              <a:t>Streaming servers</a:t>
            </a:r>
          </a:p>
          <a:p>
            <a:pPr lvl="1"/>
            <a:r>
              <a:rPr lang="en-US" dirty="0" smtClean="0"/>
              <a:t>Mail servers</a:t>
            </a:r>
          </a:p>
          <a:p>
            <a:pPr lvl="1"/>
            <a:r>
              <a:rPr lang="en-US" dirty="0" smtClean="0"/>
              <a:t>DNS servers</a:t>
            </a:r>
          </a:p>
          <a:p>
            <a:endParaRPr lang="en-US" dirty="0" smtClean="0"/>
          </a:p>
          <a:p>
            <a:pPr marL="0" indent="0">
              <a:buNone/>
            </a:pPr>
            <a:r>
              <a:rPr lang="en-US" dirty="0" smtClean="0"/>
              <a:t>Servers and services now sit in CDN bunkers with global replication and DDOS hardening</a:t>
            </a:r>
          </a:p>
          <a:p>
            <a:pPr marL="0" indent="0">
              <a:buNone/>
            </a:pPr>
            <a:endParaRPr lang="en-US" dirty="0" smtClean="0"/>
          </a:p>
          <a:p>
            <a:pPr marL="0" indent="0">
              <a:buNone/>
            </a:pPr>
            <a:r>
              <a:rPr lang="en-US" dirty="0" smtClean="0"/>
              <a:t>Users don</a:t>
            </a:r>
            <a:r>
              <a:rPr lang="mr-IN" dirty="0" smtClean="0"/>
              <a:t>’</a:t>
            </a:r>
            <a:r>
              <a:rPr lang="en-US" dirty="0" smtClean="0"/>
              <a:t>t reach out to content any more - </a:t>
            </a:r>
            <a:r>
              <a:rPr lang="en-US" dirty="0"/>
              <a:t>t</a:t>
            </a:r>
            <a:r>
              <a:rPr lang="en-US" dirty="0" smtClean="0"/>
              <a:t>he CDNs bring content to users</a:t>
            </a:r>
          </a:p>
        </p:txBody>
      </p:sp>
    </p:spTree>
    <p:extLst>
      <p:ext uri="{BB962C8B-B14F-4D97-AF65-F5344CB8AC3E}">
        <p14:creationId xmlns:p14="http://schemas.microsoft.com/office/powerpoint/2010/main" val="48230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7848872" cy="857250"/>
          </a:xfrm>
        </p:spPr>
        <p:txBody>
          <a:bodyPr>
            <a:normAutofit/>
          </a:bodyPr>
          <a:lstStyle/>
          <a:p>
            <a:r>
              <a:rPr lang="en-US" sz="3000" dirty="0">
                <a:latin typeface="Powderfinger Type" charset="0"/>
                <a:ea typeface="Powderfinger Type" charset="0"/>
                <a:cs typeface="Powderfinger Type" charset="0"/>
              </a:rPr>
              <a:t>Today’s Internet Architecture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27</a:t>
            </a:fld>
            <a:endParaRPr lang="en-AU" kern="0" dirty="0"/>
          </a:p>
        </p:txBody>
      </p:sp>
      <p:pic>
        <p:nvPicPr>
          <p:cNvPr id="5" name="Picture 4"/>
          <p:cNvPicPr>
            <a:picLocks noChangeAspect="1"/>
          </p:cNvPicPr>
          <p:nvPr/>
        </p:nvPicPr>
        <p:blipFill>
          <a:blip r:embed="rId2"/>
          <a:stretch>
            <a:fillRect/>
          </a:stretch>
        </p:blipFill>
        <p:spPr>
          <a:xfrm>
            <a:off x="1123036" y="1203599"/>
            <a:ext cx="6877964" cy="3263051"/>
          </a:xfrm>
          <a:prstGeom prst="rect">
            <a:avLst/>
          </a:prstGeom>
        </p:spPr>
      </p:pic>
    </p:spTree>
    <p:extLst>
      <p:ext uri="{BB962C8B-B14F-4D97-AF65-F5344CB8AC3E}">
        <p14:creationId xmlns:p14="http://schemas.microsoft.com/office/powerpoint/2010/main" val="2045708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Transit?</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971600" y="1200152"/>
            <a:ext cx="7776864" cy="3423827"/>
          </a:xfrm>
        </p:spPr>
        <p:txBody>
          <a:bodyPr>
            <a:normAutofit/>
          </a:bodyPr>
          <a:lstStyle/>
          <a:p>
            <a:r>
              <a:rPr lang="en-US" dirty="0" smtClean="0"/>
              <a:t>If users don</a:t>
            </a:r>
            <a:r>
              <a:rPr lang="mr-IN" dirty="0" smtClean="0"/>
              <a:t>’</a:t>
            </a:r>
            <a:r>
              <a:rPr lang="en-US" dirty="0" smtClean="0"/>
              <a:t>t send packets to users any more</a:t>
            </a:r>
            <a:r>
              <a:rPr lang="mr-IN" dirty="0" smtClean="0"/>
              <a:t>…</a:t>
            </a:r>
            <a:endParaRPr lang="en-US" dirty="0" smtClean="0"/>
          </a:p>
          <a:p>
            <a:r>
              <a:rPr lang="en-US" dirty="0" smtClean="0"/>
              <a:t>If content is now delivered via CDNs to users via discrete service cones</a:t>
            </a:r>
            <a:r>
              <a:rPr lang="mr-IN" dirty="0" smtClean="0"/>
              <a:t>…</a:t>
            </a:r>
            <a:endParaRPr lang="en-US" dirty="0" smtClean="0"/>
          </a:p>
          <a:p>
            <a:r>
              <a:rPr lang="en-US" dirty="0" smtClean="0"/>
              <a:t>If there is no universal service obligation</a:t>
            </a:r>
            <a:r>
              <a:rPr lang="mr-IN" dirty="0" smtClean="0"/>
              <a:t>…</a:t>
            </a:r>
            <a:endParaRPr lang="en-US" dirty="0" smtClean="0"/>
          </a:p>
          <a:p>
            <a:endParaRPr lang="en-US" dirty="0" smtClean="0"/>
          </a:p>
          <a:p>
            <a:pPr marL="0" indent="0">
              <a:buNone/>
            </a:pPr>
            <a:r>
              <a:rPr lang="en-US" dirty="0" smtClean="0"/>
              <a:t>Then why do we still need Transit Service providers?</a:t>
            </a:r>
          </a:p>
        </p:txBody>
      </p:sp>
    </p:spTree>
    <p:extLst>
      <p:ext uri="{BB962C8B-B14F-4D97-AF65-F5344CB8AC3E}">
        <p14:creationId xmlns:p14="http://schemas.microsoft.com/office/powerpoint/2010/main" val="1563339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Transit?</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971600" y="1200152"/>
            <a:ext cx="7776864" cy="3423827"/>
          </a:xfrm>
        </p:spPr>
        <p:txBody>
          <a:bodyPr>
            <a:normAutofit/>
          </a:bodyPr>
          <a:lstStyle/>
          <a:p>
            <a:r>
              <a:rPr lang="en-US" dirty="0" smtClean="0"/>
              <a:t>Once the CDN caches sit “inside” the Edge NAT of the Access ISP then the entire wide area network becomes a marginal activity compared to the value of the content feeds!</a:t>
            </a:r>
          </a:p>
          <a:p>
            <a:pPr lvl="1"/>
            <a:endParaRPr lang="en-US" dirty="0"/>
          </a:p>
        </p:txBody>
      </p:sp>
    </p:spTree>
    <p:extLst>
      <p:ext uri="{BB962C8B-B14F-4D97-AF65-F5344CB8AC3E}">
        <p14:creationId xmlns:p14="http://schemas.microsoft.com/office/powerpoint/2010/main" val="1030438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Powderfinger Type" charset="0"/>
                <a:ea typeface="Powderfinger Type" charset="0"/>
                <a:cs typeface="Powderfinger Type" charset="0"/>
              </a:rPr>
              <a:t>It’s about architecture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2069902" y="1369219"/>
            <a:ext cx="5459611" cy="3263504"/>
          </a:xfrm>
        </p:spPr>
        <p:txBody>
          <a:bodyPr/>
          <a:lstStyle/>
          <a:p>
            <a:pPr marL="0" indent="0">
              <a:buNone/>
            </a:pPr>
            <a:r>
              <a:rPr lang="en-US" dirty="0" smtClean="0"/>
              <a:t>And, in particular, about the evolution of network architecture in the Internet</a:t>
            </a:r>
          </a:p>
          <a:p>
            <a:pPr marL="0" indent="0">
              <a:buNone/>
            </a:pPr>
            <a:endParaRPr lang="en-US" dirty="0"/>
          </a:p>
        </p:txBody>
      </p:sp>
    </p:spTree>
    <p:extLst>
      <p:ext uri="{BB962C8B-B14F-4D97-AF65-F5344CB8AC3E}">
        <p14:creationId xmlns:p14="http://schemas.microsoft.com/office/powerpoint/2010/main" val="3986995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6858762" cy="857250"/>
          </a:xfrm>
        </p:spPr>
        <p:txBody>
          <a:bodyPr>
            <a:noAutofit/>
          </a:bodyPr>
          <a:lstStyle/>
          <a:p>
            <a:r>
              <a:rPr lang="en-US" sz="3000" dirty="0">
                <a:latin typeface="Powderfinger Type" charset="0"/>
                <a:ea typeface="Powderfinger Type" charset="0"/>
                <a:cs typeface="Powderfinger Type" charset="0"/>
              </a:rPr>
              <a:t>Internet Names and Addresses?</a:t>
            </a:r>
          </a:p>
        </p:txBody>
      </p:sp>
      <p:sp>
        <p:nvSpPr>
          <p:cNvPr id="3" name="Content Placeholder 2"/>
          <p:cNvSpPr>
            <a:spLocks noGrp="1"/>
          </p:cNvSpPr>
          <p:nvPr>
            <p:ph idx="1"/>
          </p:nvPr>
        </p:nvSpPr>
        <p:spPr>
          <a:xfrm>
            <a:off x="899592" y="1200152"/>
            <a:ext cx="7848872" cy="3423827"/>
          </a:xfrm>
        </p:spPr>
        <p:txBody>
          <a:bodyPr>
            <a:normAutofit/>
          </a:bodyPr>
          <a:lstStyle/>
          <a:p>
            <a:pPr marL="0" indent="0">
              <a:buNone/>
            </a:pPr>
            <a:r>
              <a:rPr lang="en-US" dirty="0" smtClean="0"/>
              <a:t>If the Internet is (or maybe soon will be) a collection of discrete CDN service ‘cones’ </a:t>
            </a:r>
            <a:r>
              <a:rPr lang="en-US" dirty="0"/>
              <a:t>t</a:t>
            </a:r>
            <a:r>
              <a:rPr lang="en-US" dirty="0" smtClean="0"/>
              <a:t>hen why do we expect end users to pay for the maintenance of:</a:t>
            </a:r>
          </a:p>
          <a:p>
            <a:pPr lvl="1"/>
            <a:r>
              <a:rPr lang="en-US" dirty="0" smtClean="0"/>
              <a:t>A global address plan?</a:t>
            </a:r>
          </a:p>
          <a:p>
            <a:pPr lvl="1"/>
            <a:r>
              <a:rPr lang="en-US" dirty="0" smtClean="0"/>
              <a:t>A global name system?</a:t>
            </a:r>
          </a:p>
          <a:p>
            <a:pPr lvl="1"/>
            <a:r>
              <a:rPr lang="en-US" dirty="0" smtClean="0"/>
              <a:t>A single global network?</a:t>
            </a:r>
          </a:p>
          <a:p>
            <a:pPr lvl="1"/>
            <a:endParaRPr lang="en-US" dirty="0"/>
          </a:p>
        </p:txBody>
      </p:sp>
    </p:spTree>
    <p:extLst>
      <p:ext uri="{BB962C8B-B14F-4D97-AF65-F5344CB8AC3E}">
        <p14:creationId xmlns:p14="http://schemas.microsoft.com/office/powerpoint/2010/main" val="1281427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640960" cy="857250"/>
          </a:xfrm>
        </p:spPr>
        <p:txBody>
          <a:bodyPr>
            <a:noAutofit/>
          </a:bodyPr>
          <a:lstStyle/>
          <a:p>
            <a:r>
              <a:rPr lang="en-US" sz="3200" dirty="0">
                <a:latin typeface="Powderfinger Type" charset="0"/>
                <a:ea typeface="Powderfinger Type" charset="0"/>
                <a:cs typeface="Powderfinger Type" charset="0"/>
              </a:rPr>
              <a:t>It’s not just the Death of </a:t>
            </a:r>
            <a:r>
              <a:rPr lang="en-US" sz="3200" dirty="0" smtClean="0">
                <a:latin typeface="Powderfinger Type" charset="0"/>
                <a:ea typeface="Powderfinger Type" charset="0"/>
                <a:cs typeface="Powderfinger Type" charset="0"/>
              </a:rPr>
              <a:t>Transit</a:t>
            </a:r>
            <a:endParaRPr lang="en-US" sz="3200"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a:bodyPr>
          <a:lstStyle/>
          <a:p>
            <a:pPr marL="0" indent="0">
              <a:spcAft>
                <a:spcPts val="600"/>
              </a:spcAft>
              <a:buNone/>
            </a:pPr>
            <a:r>
              <a:rPr lang="en-US" sz="2800" dirty="0"/>
              <a:t>It</a:t>
            </a:r>
            <a:r>
              <a:rPr lang="mr-IN" sz="2800" dirty="0"/>
              <a:t>’</a:t>
            </a:r>
            <a:r>
              <a:rPr lang="en-US" sz="2800" dirty="0"/>
              <a:t>s the re-purposing of the entire network</a:t>
            </a:r>
          </a:p>
          <a:p>
            <a:pPr lvl="1">
              <a:spcAft>
                <a:spcPts val="600"/>
              </a:spcAft>
            </a:pPr>
            <a:r>
              <a:rPr lang="en-US" dirty="0"/>
              <a:t>Service provisioning sits within cloud providers and distributed data </a:t>
            </a:r>
            <a:r>
              <a:rPr lang="en-US" dirty="0" err="1"/>
              <a:t>centres</a:t>
            </a:r>
            <a:endParaRPr lang="en-US" dirty="0"/>
          </a:p>
          <a:p>
            <a:pPr lvl="1">
              <a:spcAft>
                <a:spcPts val="600"/>
              </a:spcAft>
            </a:pPr>
            <a:r>
              <a:rPr lang="en-US" dirty="0" smtClean="0"/>
              <a:t>Edge </a:t>
            </a:r>
            <a:r>
              <a:rPr lang="en-US" dirty="0"/>
              <a:t>computers are now acting as televisions into the clouded world of data</a:t>
            </a:r>
          </a:p>
          <a:p>
            <a:pPr lvl="1">
              <a:spcAft>
                <a:spcPts val="600"/>
              </a:spcAft>
            </a:pPr>
            <a:r>
              <a:rPr lang="en-US" dirty="0"/>
              <a:t>The distinction between personal and public data realms is disappearing into the realm of corporately owned private data empires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31</a:t>
            </a:fld>
            <a:endParaRPr lang="en-AU" kern="0" dirty="0"/>
          </a:p>
        </p:txBody>
      </p:sp>
    </p:spTree>
    <p:extLst>
      <p:ext uri="{BB962C8B-B14F-4D97-AF65-F5344CB8AC3E}">
        <p14:creationId xmlns:p14="http://schemas.microsoft.com/office/powerpoint/2010/main" val="1874941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7494"/>
            <a:ext cx="6264696" cy="857250"/>
          </a:xfrm>
        </p:spPr>
        <p:txBody>
          <a:bodyPr>
            <a:normAutofit/>
          </a:bodyPr>
          <a:lstStyle/>
          <a:p>
            <a:r>
              <a:rPr lang="en-US" sz="3300">
                <a:latin typeface="Powderfinger Type" charset="0"/>
                <a:ea typeface="Powderfinger Type" charset="0"/>
                <a:cs typeface="Powderfinger Type" charset="0"/>
              </a:rPr>
              <a:t>Exactly where </a:t>
            </a:r>
            <a:r>
              <a:rPr lang="en-US" sz="3300" dirty="0">
                <a:latin typeface="Powderfinger Type" charset="0"/>
                <a:ea typeface="Powderfinger Type" charset="0"/>
                <a:cs typeface="Powderfinger Type" charset="0"/>
              </a:rPr>
              <a:t>are we?</a:t>
            </a:r>
          </a:p>
        </p:txBody>
      </p:sp>
      <p:sp>
        <p:nvSpPr>
          <p:cNvPr id="3" name="Content Placeholder 2"/>
          <p:cNvSpPr>
            <a:spLocks noGrp="1"/>
          </p:cNvSpPr>
          <p:nvPr>
            <p:ph idx="1"/>
          </p:nvPr>
        </p:nvSpPr>
        <p:spPr/>
        <p:txBody>
          <a:bodyPr>
            <a:normAutofit/>
          </a:bodyPr>
          <a:lstStyle/>
          <a:p>
            <a:r>
              <a:rPr lang="en-US" sz="2000" dirty="0" smtClean="0"/>
              <a:t>We started this journey building a telephone network for computers to communicate between each other</a:t>
            </a:r>
          </a:p>
          <a:p>
            <a:r>
              <a:rPr lang="en-US" sz="2000" dirty="0" smtClean="0"/>
              <a:t>But now one-way content distribution lies at the core of today’s Internet</a:t>
            </a:r>
          </a:p>
          <a:p>
            <a:r>
              <a:rPr lang="en-US" sz="2000" dirty="0" smtClean="0"/>
              <a:t>This content distribution role is an enterprise service framework rather than a public carriage service</a:t>
            </a:r>
          </a:p>
          <a:p>
            <a:r>
              <a:rPr lang="en-US" sz="2000" dirty="0" smtClean="0"/>
              <a:t>The internal parts of the carriage network are now being privatized and removed from public regulatory scrutiny</a:t>
            </a:r>
          </a:p>
          <a:p>
            <a:endParaRPr lang="en-US" sz="20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32</a:t>
            </a:fld>
            <a:endParaRPr lang="en-AU" kern="0" dirty="0"/>
          </a:p>
        </p:txBody>
      </p:sp>
    </p:spTree>
    <p:extLst>
      <p:ext uri="{BB962C8B-B14F-4D97-AF65-F5344CB8AC3E}">
        <p14:creationId xmlns:p14="http://schemas.microsoft.com/office/powerpoint/2010/main" val="1452647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05979"/>
            <a:ext cx="8280920" cy="857250"/>
          </a:xfrm>
        </p:spPr>
        <p:txBody>
          <a:bodyPr/>
          <a:lstStyle/>
          <a:p>
            <a:r>
              <a:rPr lang="en-US" dirty="0" smtClean="0">
                <a:latin typeface="Powderfinger Type" charset="0"/>
                <a:ea typeface="Powderfinger Type" charset="0"/>
                <a:cs typeface="Powderfinger Type" charset="0"/>
              </a:rPr>
              <a:t>Policy?</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633236" y="1200152"/>
            <a:ext cx="7071114" cy="3423827"/>
          </a:xfrm>
        </p:spPr>
        <p:txBody>
          <a:bodyPr>
            <a:normAutofit/>
          </a:bodyPr>
          <a:lstStyle/>
          <a:p>
            <a:pPr marL="0" indent="0">
              <a:buNone/>
            </a:pPr>
            <a:r>
              <a:rPr lang="en-US" sz="2100" dirty="0"/>
              <a:t>If CDN </a:t>
            </a:r>
            <a:r>
              <a:rPr lang="en-US" sz="2100" dirty="0" smtClean="0"/>
              <a:t>feeder networks </a:t>
            </a:r>
            <a:r>
              <a:rPr lang="en-US" sz="2100" dirty="0"/>
              <a:t>are private networks, and there is little residual public carriage other than last mile access networks, then what do we really mean by “public communications policy”?</a:t>
            </a:r>
          </a:p>
          <a:p>
            <a:pPr marL="0" indent="0">
              <a:buNone/>
            </a:pPr>
            <a:endParaRPr lang="en-US" sz="2100" dirty="0"/>
          </a:p>
          <a:p>
            <a:pPr marL="0" indent="0">
              <a:buNone/>
            </a:pPr>
            <a:r>
              <a:rPr lang="en-US" sz="2100" dirty="0"/>
              <a:t>In the regulatory world ‘content’ is </a:t>
            </a:r>
            <a:r>
              <a:rPr lang="en-US" sz="2100" b="1" i="1" dirty="0"/>
              <a:t>commerce</a:t>
            </a:r>
            <a:r>
              <a:rPr lang="en-US" sz="2100" dirty="0"/>
              <a:t>, not </a:t>
            </a:r>
            <a:r>
              <a:rPr lang="en-US" sz="2100" b="1" i="1" dirty="0"/>
              <a:t>carriage</a:t>
            </a:r>
            <a:r>
              <a:rPr lang="en-US" sz="2100" dirty="0"/>
              <a:t>!</a:t>
            </a:r>
          </a:p>
          <a:p>
            <a:pPr lvl="1"/>
            <a:endParaRPr lang="en-US" sz="18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33</a:t>
            </a:fld>
            <a:endParaRPr lang="en-AU" kern="0" dirty="0"/>
          </a:p>
        </p:txBody>
      </p:sp>
    </p:spTree>
    <p:extLst>
      <p:ext uri="{BB962C8B-B14F-4D97-AF65-F5344CB8AC3E}">
        <p14:creationId xmlns:p14="http://schemas.microsoft.com/office/powerpoint/2010/main" val="765558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US" dirty="0" smtClean="0">
                <a:latin typeface="Powderfinger Type" charset="0"/>
                <a:ea typeface="Powderfinger Type" charset="0"/>
                <a:cs typeface="Powderfinger Type" charset="0"/>
              </a:rPr>
              <a:t>Policy?</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611560" y="1200152"/>
            <a:ext cx="7200801" cy="3423827"/>
          </a:xfrm>
        </p:spPr>
        <p:txBody>
          <a:bodyPr>
            <a:normAutofit/>
          </a:bodyPr>
          <a:lstStyle/>
          <a:p>
            <a:pPr marL="0" indent="0">
              <a:buNone/>
            </a:pPr>
            <a:r>
              <a:rPr lang="en-US" sz="1800" dirty="0"/>
              <a:t>In today’s Internet what do we mean in a policy sense by concepts such as: </a:t>
            </a:r>
          </a:p>
          <a:p>
            <a:pPr marL="0" indent="0">
              <a:buNone/>
            </a:pPr>
            <a:r>
              <a:rPr lang="en-US" sz="1800" dirty="0"/>
              <a:t>	“</a:t>
            </a:r>
            <a:r>
              <a:rPr lang="en-US" sz="1800" b="1" i="1" dirty="0"/>
              <a:t>universal service obligation</a:t>
            </a:r>
            <a:r>
              <a:rPr lang="en-US" sz="1800" dirty="0"/>
              <a:t>” </a:t>
            </a:r>
          </a:p>
          <a:p>
            <a:pPr marL="0" indent="0">
              <a:buNone/>
            </a:pPr>
            <a:r>
              <a:rPr lang="en-US" sz="1800" dirty="0"/>
              <a:t>	“</a:t>
            </a:r>
            <a:r>
              <a:rPr lang="en-US" sz="1800" b="1" i="1" dirty="0"/>
              <a:t>network neutrality</a:t>
            </a:r>
            <a:r>
              <a:rPr lang="en-US" sz="1800" dirty="0"/>
              <a:t>” </a:t>
            </a:r>
          </a:p>
          <a:p>
            <a:pPr marL="0" indent="0">
              <a:buNone/>
            </a:pPr>
            <a:r>
              <a:rPr lang="en-US" sz="1800" dirty="0"/>
              <a:t>	“</a:t>
            </a:r>
            <a:r>
              <a:rPr lang="en-US" sz="1800" b="1" i="1" dirty="0"/>
              <a:t>rights of access</a:t>
            </a:r>
            <a:r>
              <a:rPr lang="en-US" sz="1800" dirty="0"/>
              <a:t>” or even </a:t>
            </a:r>
          </a:p>
          <a:p>
            <a:pPr marL="0" indent="0">
              <a:buNone/>
            </a:pPr>
            <a:r>
              <a:rPr lang="en-US" sz="1800" dirty="0"/>
              <a:t>	“</a:t>
            </a:r>
            <a:r>
              <a:rPr lang="en-US" sz="1800" b="1" i="1" dirty="0"/>
              <a:t>market dominance</a:t>
            </a:r>
            <a:r>
              <a:rPr lang="en-US" sz="1800" dirty="0"/>
              <a:t>” </a:t>
            </a:r>
          </a:p>
          <a:p>
            <a:pPr marL="0" indent="0">
              <a:buNone/>
            </a:pPr>
            <a:r>
              <a:rPr lang="en-US" sz="1800" dirty="0"/>
              <a:t>when we are talking about diverse CDNs as the dominant actors in the Internet?</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34</a:t>
            </a:fld>
            <a:endParaRPr lang="en-AU" kern="0" dirty="0"/>
          </a:p>
        </p:txBody>
      </p:sp>
    </p:spTree>
    <p:extLst>
      <p:ext uri="{BB962C8B-B14F-4D97-AF65-F5344CB8AC3E}">
        <p14:creationId xmlns:p14="http://schemas.microsoft.com/office/powerpoint/2010/main" val="2051943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Powderfinger Type" charset="0"/>
                <a:ea typeface="Powderfinger Type" charset="0"/>
                <a:cs typeface="Powderfinger Type" charset="0"/>
              </a:rPr>
              <a:t>The Large and the Largest</a:t>
            </a:r>
            <a:endParaRPr lang="en-US" dirty="0">
              <a:latin typeface="Powderfinger Type" charset="0"/>
              <a:ea typeface="Powderfinger Type" charset="0"/>
              <a:cs typeface="Powderfinger Type" charset="0"/>
            </a:endParaRP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35</a:t>
            </a:fld>
            <a:endParaRPr lang="en-AU" kern="0" dirty="0"/>
          </a:p>
        </p:txBody>
      </p:sp>
      <p:graphicFrame>
        <p:nvGraphicFramePr>
          <p:cNvPr id="6" name="Table 5"/>
          <p:cNvGraphicFramePr>
            <a:graphicFrameLocks noGrp="1"/>
          </p:cNvGraphicFramePr>
          <p:nvPr>
            <p:extLst>
              <p:ext uri="{D42A27DB-BD31-4B8C-83A1-F6EECF244321}">
                <p14:modId xmlns:p14="http://schemas.microsoft.com/office/powerpoint/2010/main" val="635969889"/>
              </p:ext>
            </p:extLst>
          </p:nvPr>
        </p:nvGraphicFramePr>
        <p:xfrm>
          <a:off x="3329862" y="1383620"/>
          <a:ext cx="2808313" cy="3240361"/>
        </p:xfrm>
        <a:graphic>
          <a:graphicData uri="http://schemas.openxmlformats.org/drawingml/2006/table">
            <a:tbl>
              <a:tblPr/>
              <a:tblGrid>
                <a:gridCol w="1119713"/>
                <a:gridCol w="1688600"/>
              </a:tblGrid>
              <a:tr h="283207">
                <a:tc>
                  <a:txBody>
                    <a:bodyPr/>
                    <a:lstStyle/>
                    <a:p>
                      <a:pPr algn="l" fontAlgn="b"/>
                      <a:r>
                        <a:rPr lang="en-US" sz="1100" b="1" i="0" u="none" strike="noStrike">
                          <a:solidFill>
                            <a:srgbClr val="000000"/>
                          </a:solidFill>
                          <a:effectLst/>
                          <a:latin typeface="Calibri" charset="0"/>
                        </a:rPr>
                        <a:t>Company</a:t>
                      </a:r>
                    </a:p>
                  </a:txBody>
                  <a:tcPr marL="4763" marR="4763" marT="4763" marB="0" anchor="b">
                    <a:lnL>
                      <a:noFill/>
                    </a:lnL>
                    <a:lnR>
                      <a:noFill/>
                    </a:lnR>
                    <a:lnT>
                      <a:noFill/>
                    </a:lnT>
                    <a:lnB>
                      <a:noFill/>
                    </a:lnB>
                  </a:tcPr>
                </a:tc>
                <a:tc>
                  <a:txBody>
                    <a:bodyPr/>
                    <a:lstStyle/>
                    <a:p>
                      <a:pPr algn="ctr" fontAlgn="b"/>
                      <a:r>
                        <a:rPr lang="en-US" sz="1100" b="1" i="0" u="none" strike="noStrike">
                          <a:solidFill>
                            <a:srgbClr val="000000"/>
                          </a:solidFill>
                          <a:effectLst/>
                          <a:latin typeface="Calibri" charset="0"/>
                        </a:rPr>
                        <a:t>$B USD</a:t>
                      </a:r>
                    </a:p>
                  </a:txBody>
                  <a:tcPr marL="4763" marR="4763" marT="4763" marB="0" anchor="b">
                    <a:lnL>
                      <a:noFill/>
                    </a:lnL>
                    <a:lnR>
                      <a:noFill/>
                    </a:lnR>
                    <a:lnT>
                      <a:noFill/>
                    </a:lnT>
                    <a:lnB>
                      <a:noFill/>
                    </a:lnB>
                  </a:tcPr>
                </a:tc>
              </a:tr>
              <a:tr h="283207">
                <a:tc>
                  <a:txBody>
                    <a:bodyPr/>
                    <a:lstStyle/>
                    <a:p>
                      <a:pPr algn="l" fontAlgn="b"/>
                      <a:r>
                        <a:rPr lang="en-US" sz="900" b="1" i="0" u="none" strike="noStrike">
                          <a:solidFill>
                            <a:srgbClr val="000000"/>
                          </a:solidFill>
                          <a:effectLst/>
                          <a:latin typeface="Calibri" charset="0"/>
                        </a:rPr>
                        <a:t>Apple</a:t>
                      </a:r>
                    </a:p>
                  </a:txBody>
                  <a:tcPr marL="4763" marR="4763" marT="4763" marB="0" anchor="b">
                    <a:lnL>
                      <a:noFill/>
                    </a:lnL>
                    <a:lnR>
                      <a:noFill/>
                    </a:lnR>
                    <a:lnT>
                      <a:noFill/>
                    </a:lnT>
                    <a:lnB>
                      <a:noFill/>
                    </a:lnB>
                  </a:tcPr>
                </a:tc>
                <a:tc>
                  <a:txBody>
                    <a:bodyPr/>
                    <a:lstStyle/>
                    <a:p>
                      <a:pPr algn="ctr" fontAlgn="b"/>
                      <a:r>
                        <a:rPr lang="en-US" sz="900" b="1" i="0" u="none" strike="noStrike" dirty="0" smtClean="0">
                          <a:solidFill>
                            <a:srgbClr val="000000"/>
                          </a:solidFill>
                          <a:effectLst/>
                          <a:latin typeface="Calibri" charset="0"/>
                        </a:rPr>
                        <a:t>791</a:t>
                      </a:r>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1" i="0" u="none" strike="noStrike">
                          <a:solidFill>
                            <a:srgbClr val="000000"/>
                          </a:solidFill>
                          <a:effectLst/>
                          <a:latin typeface="Calibri" charset="0"/>
                        </a:rPr>
                        <a:t>Alphabet</a:t>
                      </a:r>
                    </a:p>
                  </a:txBody>
                  <a:tcPr marL="4763" marR="4763" marT="4763" marB="0" anchor="b">
                    <a:lnL>
                      <a:noFill/>
                    </a:lnL>
                    <a:lnR>
                      <a:noFill/>
                    </a:lnR>
                    <a:lnT>
                      <a:noFill/>
                    </a:lnT>
                    <a:lnB>
                      <a:noFill/>
                    </a:lnB>
                  </a:tcPr>
                </a:tc>
                <a:tc>
                  <a:txBody>
                    <a:bodyPr/>
                    <a:lstStyle/>
                    <a:p>
                      <a:pPr algn="ctr" fontAlgn="b"/>
                      <a:r>
                        <a:rPr lang="is-IS" sz="900" b="1" i="0" u="none" strike="noStrike" dirty="0" smtClean="0">
                          <a:solidFill>
                            <a:srgbClr val="000000"/>
                          </a:solidFill>
                          <a:effectLst/>
                          <a:latin typeface="Calibri" charset="0"/>
                        </a:rPr>
                        <a:t>664,</a:t>
                      </a:r>
                      <a:endParaRPr lang="is-I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1" i="0" u="none" strike="noStrike">
                          <a:solidFill>
                            <a:srgbClr val="000000"/>
                          </a:solidFill>
                          <a:effectLst/>
                          <a:latin typeface="Calibri" charset="0"/>
                        </a:rPr>
                        <a:t>Microsoft</a:t>
                      </a:r>
                    </a:p>
                  </a:txBody>
                  <a:tcPr marL="4763" marR="4763" marT="4763" marB="0" anchor="b">
                    <a:lnL>
                      <a:noFill/>
                    </a:lnL>
                    <a:lnR>
                      <a:noFill/>
                    </a:lnR>
                    <a:lnT>
                      <a:noFill/>
                    </a:lnT>
                    <a:lnB>
                      <a:noFill/>
                    </a:lnB>
                  </a:tcPr>
                </a:tc>
                <a:tc>
                  <a:txBody>
                    <a:bodyPr/>
                    <a:lstStyle/>
                    <a:p>
                      <a:pPr algn="ctr" fontAlgn="b"/>
                      <a:r>
                        <a:rPr lang="en-US" sz="900" b="1" i="0" u="none" strike="noStrike" dirty="0" smtClean="0">
                          <a:solidFill>
                            <a:srgbClr val="000000"/>
                          </a:solidFill>
                          <a:effectLst/>
                          <a:latin typeface="Calibri" charset="0"/>
                        </a:rPr>
                        <a:t>589</a:t>
                      </a:r>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1" i="0" u="none" strike="noStrike">
                          <a:solidFill>
                            <a:srgbClr val="000000"/>
                          </a:solidFill>
                          <a:effectLst/>
                          <a:latin typeface="Calibri" charset="0"/>
                        </a:rPr>
                        <a:t>Amazon</a:t>
                      </a:r>
                    </a:p>
                  </a:txBody>
                  <a:tcPr marL="4763" marR="4763" marT="4763" marB="0" anchor="b">
                    <a:lnL>
                      <a:noFill/>
                    </a:lnL>
                    <a:lnR>
                      <a:noFill/>
                    </a:lnR>
                    <a:lnT>
                      <a:noFill/>
                    </a:lnT>
                    <a:lnB>
                      <a:noFill/>
                    </a:lnB>
                  </a:tcPr>
                </a:tc>
                <a:tc>
                  <a:txBody>
                    <a:bodyPr/>
                    <a:lstStyle/>
                    <a:p>
                      <a:pPr algn="ctr" fontAlgn="b"/>
                      <a:r>
                        <a:rPr lang="is-IS" sz="900" b="1" i="0" u="none" strike="noStrike" dirty="0" smtClean="0">
                          <a:solidFill>
                            <a:srgbClr val="000000"/>
                          </a:solidFill>
                          <a:effectLst/>
                          <a:latin typeface="Calibri" charset="0"/>
                        </a:rPr>
                        <a:t>459</a:t>
                      </a:r>
                      <a:endParaRPr lang="is-I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345749">
                <a:tc>
                  <a:txBody>
                    <a:bodyPr/>
                    <a:lstStyle/>
                    <a:p>
                      <a:pPr algn="l" fontAlgn="b"/>
                      <a:r>
                        <a:rPr lang="en-US" sz="900" b="0" i="0" u="none" strike="noStrike" dirty="0" smtClean="0">
                          <a:solidFill>
                            <a:srgbClr val="000000"/>
                          </a:solidFill>
                          <a:effectLst/>
                          <a:latin typeface="Calibri" charset="0"/>
                        </a:rPr>
                        <a:t>Berkshire </a:t>
                      </a:r>
                      <a:r>
                        <a:rPr lang="en-US" sz="900" b="0" i="0" u="none" strike="noStrike" dirty="0">
                          <a:solidFill>
                            <a:srgbClr val="000000"/>
                          </a:solidFill>
                          <a:effectLst/>
                          <a:latin typeface="Calibri" charset="0"/>
                        </a:rPr>
                        <a:t>Hathaway</a:t>
                      </a:r>
                    </a:p>
                  </a:txBody>
                  <a:tcPr marL="4763" marR="4763" marT="4763" marB="0" anchor="b">
                    <a:lnL>
                      <a:noFill/>
                    </a:lnL>
                    <a:lnR>
                      <a:noFill/>
                    </a:lnR>
                    <a:lnT>
                      <a:noFill/>
                    </a:lnT>
                    <a:lnB>
                      <a:noFill/>
                    </a:lnB>
                  </a:tcPr>
                </a:tc>
                <a:tc>
                  <a:txBody>
                    <a:bodyPr/>
                    <a:lstStyle/>
                    <a:p>
                      <a:pPr algn="ctr" fontAlgn="b"/>
                      <a:r>
                        <a:rPr lang="en-US" sz="900" b="0" i="0" u="none" strike="noStrike" dirty="0" smtClean="0">
                          <a:solidFill>
                            <a:srgbClr val="000000"/>
                          </a:solidFill>
                          <a:effectLst/>
                          <a:latin typeface="Calibri" charset="0"/>
                        </a:rPr>
                        <a:t>451</a:t>
                      </a:r>
                      <a:endParaRPr lang="en-U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1" i="0" u="none" strike="noStrike" dirty="0" smtClean="0">
                          <a:solidFill>
                            <a:srgbClr val="000000"/>
                          </a:solidFill>
                          <a:effectLst/>
                          <a:latin typeface="Calibri" charset="0"/>
                        </a:rPr>
                        <a:t>Alibaba Group</a:t>
                      </a:r>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r>
                        <a:rPr lang="en-US" sz="900" b="0" i="0" u="none" strike="noStrike" dirty="0" smtClean="0">
                          <a:solidFill>
                            <a:srgbClr val="000000"/>
                          </a:solidFill>
                          <a:effectLst/>
                          <a:latin typeface="Calibri" charset="0"/>
                        </a:rPr>
                        <a:t>436</a:t>
                      </a:r>
                      <a:endParaRPr lang="uk-UA" sz="900" b="0" i="0" u="none" strike="noStrike" dirty="0">
                        <a:solidFill>
                          <a:srgbClr val="000000"/>
                        </a:solidFill>
                        <a:effectLst/>
                        <a:latin typeface="Calibri" charset="0"/>
                      </a:endParaRPr>
                    </a:p>
                  </a:txBody>
                  <a:tcPr marL="4763" marR="4763" marT="4763" marB="0" anchor="b">
                    <a:lnL>
                      <a:noFill/>
                    </a:lnL>
                    <a:lnR>
                      <a:noFill/>
                    </a:lnR>
                    <a:lnT>
                      <a:noFill/>
                    </a:lnT>
                    <a:lnB>
                      <a:noFill/>
                    </a:lnB>
                  </a:tcPr>
                </a:tc>
              </a:tr>
              <a:tr h="345749">
                <a:tc>
                  <a:txBody>
                    <a:bodyPr/>
                    <a:lstStyle/>
                    <a:p>
                      <a:pPr algn="l" fontAlgn="b"/>
                      <a:r>
                        <a:rPr lang="en-US" sz="900" b="1" i="0" u="none" strike="noStrike" dirty="0" err="1" smtClean="0">
                          <a:solidFill>
                            <a:srgbClr val="000000"/>
                          </a:solidFill>
                          <a:effectLst/>
                          <a:latin typeface="Calibri" charset="0"/>
                        </a:rPr>
                        <a:t>Ten</a:t>
                      </a:r>
                      <a:r>
                        <a:rPr lang="en-US" sz="900" b="1" i="0" u="none" strike="noStrike" baseline="0" dirty="0" err="1" smtClean="0">
                          <a:solidFill>
                            <a:srgbClr val="000000"/>
                          </a:solidFill>
                          <a:effectLst/>
                          <a:latin typeface="Calibri" charset="0"/>
                        </a:rPr>
                        <a:t>cent</a:t>
                      </a:r>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r>
                        <a:rPr lang="is-IS" sz="900" b="0" i="0" u="none" strike="noStrike" dirty="0" smtClean="0">
                          <a:solidFill>
                            <a:srgbClr val="000000"/>
                          </a:solidFill>
                          <a:effectLst/>
                          <a:latin typeface="Calibri" charset="0"/>
                        </a:rPr>
                        <a:t>405</a:t>
                      </a:r>
                      <a:endParaRPr lang="is-I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1" i="0" u="none" strike="noStrike" dirty="0">
                          <a:solidFill>
                            <a:srgbClr val="000000"/>
                          </a:solidFill>
                          <a:effectLst/>
                          <a:latin typeface="Calibri" charset="0"/>
                        </a:rPr>
                        <a:t>Facebook</a:t>
                      </a:r>
                    </a:p>
                  </a:txBody>
                  <a:tcPr marL="4763" marR="4763" marT="4763" marB="0" anchor="b">
                    <a:lnL>
                      <a:noFill/>
                    </a:lnL>
                    <a:lnR>
                      <a:noFill/>
                    </a:lnR>
                    <a:lnT>
                      <a:noFill/>
                    </a:lnT>
                    <a:lnB>
                      <a:noFill/>
                    </a:lnB>
                  </a:tcPr>
                </a:tc>
                <a:tc>
                  <a:txBody>
                    <a:bodyPr/>
                    <a:lstStyle/>
                    <a:p>
                      <a:pPr algn="ctr" fontAlgn="b"/>
                      <a:r>
                        <a:rPr lang="en-US" sz="900" b="1" i="0" u="none" strike="noStrike" dirty="0" smtClean="0">
                          <a:solidFill>
                            <a:srgbClr val="000000"/>
                          </a:solidFill>
                          <a:effectLst/>
                          <a:latin typeface="Calibri" charset="0"/>
                        </a:rPr>
                        <a:t>399</a:t>
                      </a:r>
                      <a:endParaRPr lang="ru-RU"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0" i="0" u="none" strike="noStrike" dirty="0" smtClean="0">
                          <a:solidFill>
                            <a:srgbClr val="000000"/>
                          </a:solidFill>
                          <a:effectLst/>
                          <a:latin typeface="Calibri" charset="0"/>
                        </a:rPr>
                        <a:t>Exxon</a:t>
                      </a:r>
                      <a:r>
                        <a:rPr lang="en-US" sz="900" b="0" i="0" u="none" strike="noStrike" baseline="0" dirty="0" smtClean="0">
                          <a:solidFill>
                            <a:srgbClr val="000000"/>
                          </a:solidFill>
                          <a:effectLst/>
                          <a:latin typeface="Calibri" charset="0"/>
                        </a:rPr>
                        <a:t> </a:t>
                      </a:r>
                      <a:r>
                        <a:rPr lang="en-US" sz="900" b="0" i="0" u="none" strike="noStrike" dirty="0" smtClean="0">
                          <a:solidFill>
                            <a:srgbClr val="000000"/>
                          </a:solidFill>
                          <a:effectLst/>
                          <a:latin typeface="Calibri" charset="0"/>
                        </a:rPr>
                        <a:t>Mobil</a:t>
                      </a:r>
                      <a:endParaRPr lang="en-U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r>
                        <a:rPr lang="is-IS" sz="900" b="0" i="0" u="none" strike="noStrike" dirty="0" smtClean="0">
                          <a:solidFill>
                            <a:srgbClr val="000000"/>
                          </a:solidFill>
                          <a:effectLst/>
                          <a:latin typeface="Calibri" charset="0"/>
                        </a:rPr>
                        <a:t>348</a:t>
                      </a:r>
                      <a:endParaRPr lang="is-I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0" i="0" u="none" strike="noStrike" dirty="0" smtClean="0">
                          <a:solidFill>
                            <a:srgbClr val="000000"/>
                          </a:solidFill>
                          <a:effectLst/>
                          <a:latin typeface="Calibri" charset="0"/>
                        </a:rPr>
                        <a:t>Johnson</a:t>
                      </a:r>
                      <a:r>
                        <a:rPr lang="en-US" sz="900" b="0" i="0" u="none" strike="noStrike" baseline="0" dirty="0" smtClean="0">
                          <a:solidFill>
                            <a:srgbClr val="000000"/>
                          </a:solidFill>
                          <a:effectLst/>
                          <a:latin typeface="Calibri" charset="0"/>
                        </a:rPr>
                        <a:t> &amp; Johnson</a:t>
                      </a:r>
                      <a:endParaRPr lang="en-U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r>
                        <a:rPr lang="is-IS" sz="900" b="0" i="0" u="none" strike="noStrike" dirty="0" smtClean="0">
                          <a:solidFill>
                            <a:srgbClr val="000000"/>
                          </a:solidFill>
                          <a:effectLst/>
                          <a:latin typeface="Calibri" charset="0"/>
                        </a:rPr>
                        <a:t>347</a:t>
                      </a:r>
                    </a:p>
                    <a:p>
                      <a:pPr algn="ctr" fontAlgn="b"/>
                      <a:endParaRPr lang="is-I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743" y="1707654"/>
            <a:ext cx="324036" cy="30357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5989" y="1995641"/>
            <a:ext cx="901545" cy="29806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742" y="2310459"/>
            <a:ext cx="1054038" cy="25591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9068" y="2655649"/>
            <a:ext cx="835386" cy="26478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5988" y="3939902"/>
            <a:ext cx="830759" cy="272083"/>
          </a:xfrm>
          <a:prstGeom prst="rect">
            <a:avLst/>
          </a:prstGeom>
        </p:spPr>
      </p:pic>
      <p:sp>
        <p:nvSpPr>
          <p:cNvPr id="12" name="TextBox 11"/>
          <p:cNvSpPr txBox="1"/>
          <p:nvPr/>
        </p:nvSpPr>
        <p:spPr>
          <a:xfrm>
            <a:off x="5868144" y="2085696"/>
            <a:ext cx="1998222" cy="1338828"/>
          </a:xfrm>
          <a:prstGeom prst="rect">
            <a:avLst/>
          </a:prstGeom>
          <a:noFill/>
        </p:spPr>
        <p:txBody>
          <a:bodyPr wrap="square" rtlCol="0">
            <a:spAutoFit/>
          </a:bodyPr>
          <a:lstStyle/>
          <a:p>
            <a:r>
              <a:rPr lang="en-US" sz="1350" dirty="0"/>
              <a:t>The world’s 10 largest publicly traded companies, as ranked by their market c</a:t>
            </a:r>
            <a:r>
              <a:rPr lang="en-US" sz="1350" dirty="0" smtClean="0"/>
              <a:t>apitalization, September 2017</a:t>
            </a:r>
            <a:endParaRPr lang="en-US" sz="1350" dirty="0"/>
          </a:p>
        </p:txBody>
      </p:sp>
      <p:sp>
        <p:nvSpPr>
          <p:cNvPr id="3" name="Freeform 2"/>
          <p:cNvSpPr/>
          <p:nvPr/>
        </p:nvSpPr>
        <p:spPr>
          <a:xfrm>
            <a:off x="3270538" y="1977684"/>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reeform 12"/>
          <p:cNvSpPr/>
          <p:nvPr/>
        </p:nvSpPr>
        <p:spPr>
          <a:xfrm>
            <a:off x="3270538" y="2247714"/>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eeform 13"/>
          <p:cNvSpPr/>
          <p:nvPr/>
        </p:nvSpPr>
        <p:spPr>
          <a:xfrm>
            <a:off x="3270538" y="2571750"/>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reeform 14"/>
          <p:cNvSpPr/>
          <p:nvPr/>
        </p:nvSpPr>
        <p:spPr>
          <a:xfrm>
            <a:off x="3270538" y="2841780"/>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reeform 15"/>
          <p:cNvSpPr/>
          <p:nvPr/>
        </p:nvSpPr>
        <p:spPr>
          <a:xfrm>
            <a:off x="3270538" y="4114545"/>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1721" y="3060600"/>
            <a:ext cx="1123621" cy="525243"/>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1720" y="3662251"/>
            <a:ext cx="1234739" cy="186376"/>
          </a:xfrm>
          <a:prstGeom prst="rect">
            <a:avLst/>
          </a:prstGeom>
        </p:spPr>
      </p:pic>
      <p:sp>
        <p:nvSpPr>
          <p:cNvPr id="19" name="Freeform 18"/>
          <p:cNvSpPr/>
          <p:nvPr/>
        </p:nvSpPr>
        <p:spPr>
          <a:xfrm>
            <a:off x="3320198" y="3825247"/>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reeform 20"/>
          <p:cNvSpPr/>
          <p:nvPr/>
        </p:nvSpPr>
        <p:spPr>
          <a:xfrm>
            <a:off x="3303780" y="3547596"/>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12569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27428"/>
            <a:ext cx="7092788" cy="857250"/>
          </a:xfrm>
        </p:spPr>
        <p:txBody>
          <a:bodyPr>
            <a:normAutofit/>
          </a:bodyPr>
          <a:lstStyle/>
          <a:p>
            <a:r>
              <a:rPr lang="en-US" sz="3300">
                <a:latin typeface="Powderfinger Type" charset="0"/>
                <a:ea typeface="Powderfinger Type" charset="0"/>
                <a:cs typeface="Powderfinger Type" charset="0"/>
              </a:rPr>
              <a:t>Content </a:t>
            </a:r>
            <a:r>
              <a:rPr lang="en-US" sz="3300" smtClean="0">
                <a:latin typeface="Powderfinger Type" charset="0"/>
                <a:ea typeface="Powderfinger Type" charset="0"/>
                <a:cs typeface="Powderfinger Type" charset="0"/>
              </a:rPr>
              <a:t>Really is </a:t>
            </a:r>
            <a:r>
              <a:rPr lang="en-US" sz="3300" dirty="0">
                <a:latin typeface="Powderfinger Type" charset="0"/>
                <a:ea typeface="Powderfinger Type" charset="0"/>
                <a:cs typeface="Powderfinger Type" charset="0"/>
              </a:rPr>
              <a:t>King</a:t>
            </a:r>
          </a:p>
        </p:txBody>
      </p:sp>
      <p:sp>
        <p:nvSpPr>
          <p:cNvPr id="3" name="Content Placeholder 2"/>
          <p:cNvSpPr>
            <a:spLocks noGrp="1"/>
          </p:cNvSpPr>
          <p:nvPr>
            <p:ph idx="1"/>
          </p:nvPr>
        </p:nvSpPr>
        <p:spPr>
          <a:xfrm>
            <a:off x="1115616" y="1221601"/>
            <a:ext cx="6588732" cy="3423827"/>
          </a:xfrm>
        </p:spPr>
        <p:txBody>
          <a:bodyPr>
            <a:normAutofit/>
          </a:bodyPr>
          <a:lstStyle/>
          <a:p>
            <a:r>
              <a:rPr lang="en-US" sz="2100" dirty="0"/>
              <a:t>None of these five technology companies are a telephone company, or even a transit ISP, or even an ISP at all!</a:t>
            </a:r>
          </a:p>
          <a:p>
            <a:r>
              <a:rPr lang="en-US" sz="2100" dirty="0"/>
              <a:t>All of them have pushed aside carriage networks in order to maintain direct relationships with billions of consumers</a:t>
            </a:r>
          </a:p>
          <a:p>
            <a:r>
              <a:rPr lang="en-US" sz="2100" dirty="0"/>
              <a:t>These valuable consumer relationships are based on content services, not carriage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36</a:t>
            </a:fld>
            <a:endParaRPr lang="en-AU" kern="0" dirty="0"/>
          </a:p>
        </p:txBody>
      </p:sp>
    </p:spTree>
    <p:extLst>
      <p:ext uri="{BB962C8B-B14F-4D97-AF65-F5344CB8AC3E}">
        <p14:creationId xmlns:p14="http://schemas.microsoft.com/office/powerpoint/2010/main" val="2042246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Content Consolidation</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899592" y="1200152"/>
            <a:ext cx="7560840" cy="3423827"/>
          </a:xfrm>
        </p:spPr>
        <p:txBody>
          <a:bodyPr/>
          <a:lstStyle/>
          <a:p>
            <a:r>
              <a:rPr lang="en-US" dirty="0" smtClean="0"/>
              <a:t>There are not thousands of content service platforms</a:t>
            </a:r>
          </a:p>
          <a:p>
            <a:pPr lvl="1"/>
            <a:r>
              <a:rPr lang="en-US" dirty="0" smtClean="0"/>
              <a:t>There are just a few left</a:t>
            </a:r>
          </a:p>
          <a:p>
            <a:r>
              <a:rPr lang="en-US" dirty="0" smtClean="0"/>
              <a:t>And the space is dominated by a small number of dominant actors who set the rules of engagement for all others</a:t>
            </a:r>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37</a:t>
            </a:fld>
            <a:endParaRPr lang="en-AU" kern="0" dirty="0"/>
          </a:p>
        </p:txBody>
      </p:sp>
    </p:spTree>
    <p:extLst>
      <p:ext uri="{BB962C8B-B14F-4D97-AF65-F5344CB8AC3E}">
        <p14:creationId xmlns:p14="http://schemas.microsoft.com/office/powerpoint/2010/main" val="342394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Content Consolidation</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971600" y="1200152"/>
            <a:ext cx="7776864" cy="3423827"/>
          </a:xfrm>
        </p:spPr>
        <p:txBody>
          <a:bodyPr>
            <a:normAutofit/>
          </a:bodyPr>
          <a:lstStyle/>
          <a:p>
            <a:pPr marL="0" indent="0">
              <a:spcBef>
                <a:spcPts val="0"/>
              </a:spcBef>
              <a:buNone/>
            </a:pPr>
            <a:r>
              <a:rPr lang="en-US" sz="1200" dirty="0">
                <a:latin typeface="Courier" charset="0"/>
                <a:ea typeface="Courier" charset="0"/>
                <a:cs typeface="Courier" charset="0"/>
              </a:rPr>
              <a:t>“The size and scale of the attacks that can now easily be launched online make it such that if you don't have a network like </a:t>
            </a:r>
            <a:r>
              <a:rPr lang="en-US" sz="1200" dirty="0" err="1">
                <a:latin typeface="Courier" charset="0"/>
                <a:ea typeface="Courier" charset="0"/>
                <a:cs typeface="Courier" charset="0"/>
              </a:rPr>
              <a:t>Cloudflare</a:t>
            </a:r>
            <a:r>
              <a:rPr lang="en-US" sz="1200" dirty="0">
                <a:latin typeface="Courier" charset="0"/>
                <a:ea typeface="Courier" charset="0"/>
                <a:cs typeface="Courier" charset="0"/>
              </a:rPr>
              <a:t> in front of your content, and you upset anyone, you will be knocked offline.</a:t>
            </a:r>
          </a:p>
          <a:p>
            <a:pPr marL="0" indent="0">
              <a:spcBef>
                <a:spcPts val="0"/>
              </a:spcBef>
              <a:buNone/>
            </a:pPr>
            <a:endParaRPr lang="en-US" sz="825" dirty="0">
              <a:latin typeface="Courier" charset="0"/>
              <a:ea typeface="Courier" charset="0"/>
              <a:cs typeface="Courier" charset="0"/>
            </a:endParaRPr>
          </a:p>
          <a:p>
            <a:pPr marL="0" indent="0">
              <a:spcBef>
                <a:spcPts val="0"/>
              </a:spcBef>
              <a:buNone/>
            </a:pPr>
            <a:r>
              <a:rPr lang="mr-IN" sz="1200" dirty="0">
                <a:latin typeface="Courier" charset="0"/>
                <a:ea typeface="Courier" charset="0"/>
                <a:cs typeface="Courier" charset="0"/>
              </a:rPr>
              <a:t>…</a:t>
            </a:r>
            <a:endParaRPr lang="en-US" sz="1200" dirty="0">
              <a:latin typeface="Courier" charset="0"/>
              <a:ea typeface="Courier" charset="0"/>
              <a:cs typeface="Courier" charset="0"/>
            </a:endParaRPr>
          </a:p>
          <a:p>
            <a:pPr marL="0" indent="0" fontAlgn="base">
              <a:spcBef>
                <a:spcPts val="0"/>
              </a:spcBef>
              <a:buNone/>
            </a:pPr>
            <a:endParaRPr lang="en-US" sz="788" dirty="0">
              <a:latin typeface="Courier" charset="0"/>
              <a:ea typeface="Courier" charset="0"/>
              <a:cs typeface="Courier" charset="0"/>
            </a:endParaRPr>
          </a:p>
          <a:p>
            <a:pPr marL="0" indent="0" fontAlgn="base">
              <a:spcBef>
                <a:spcPts val="0"/>
              </a:spcBef>
              <a:buNone/>
            </a:pPr>
            <a:r>
              <a:rPr lang="en-US" sz="1200" dirty="0">
                <a:latin typeface="Courier" charset="0"/>
                <a:ea typeface="Courier" charset="0"/>
                <a:cs typeface="Courier" charset="0"/>
              </a:rPr>
              <a:t>In a not-so-distant future, if we're not there already, it may be that if you're going to put content on the Internet you'll need to use a company with a giant network like </a:t>
            </a:r>
            <a:r>
              <a:rPr lang="en-US" sz="1200" dirty="0" err="1">
                <a:latin typeface="Courier" charset="0"/>
                <a:ea typeface="Courier" charset="0"/>
                <a:cs typeface="Courier" charset="0"/>
              </a:rPr>
              <a:t>Cloudflare</a:t>
            </a:r>
            <a:r>
              <a:rPr lang="en-US" sz="1200" dirty="0">
                <a:latin typeface="Courier" charset="0"/>
                <a:ea typeface="Courier" charset="0"/>
                <a:cs typeface="Courier" charset="0"/>
              </a:rPr>
              <a:t>, Google, Microsoft, Facebook, Amazon, or Alibaba. </a:t>
            </a:r>
          </a:p>
          <a:p>
            <a:pPr marL="0" indent="0" fontAlgn="base">
              <a:spcBef>
                <a:spcPts val="0"/>
              </a:spcBef>
              <a:buNone/>
            </a:pPr>
            <a:endParaRPr lang="en-US" sz="1200" dirty="0">
              <a:latin typeface="Courier" charset="0"/>
              <a:ea typeface="Courier" charset="0"/>
              <a:cs typeface="Courier" charset="0"/>
            </a:endParaRPr>
          </a:p>
          <a:p>
            <a:pPr marL="0" indent="0" fontAlgn="base">
              <a:spcBef>
                <a:spcPts val="0"/>
              </a:spcBef>
              <a:buNone/>
            </a:pPr>
            <a:r>
              <a:rPr lang="mr-IN" sz="1200" dirty="0">
                <a:latin typeface="Courier" charset="0"/>
                <a:ea typeface="Courier" charset="0"/>
                <a:cs typeface="Courier" charset="0"/>
              </a:rPr>
              <a:t>…</a:t>
            </a:r>
            <a:endParaRPr lang="en-US" sz="1200" dirty="0">
              <a:latin typeface="Courier" charset="0"/>
              <a:ea typeface="Courier" charset="0"/>
              <a:cs typeface="Courier" charset="0"/>
            </a:endParaRPr>
          </a:p>
          <a:p>
            <a:pPr marL="0" indent="0" fontAlgn="base">
              <a:spcBef>
                <a:spcPts val="0"/>
              </a:spcBef>
              <a:buNone/>
            </a:pPr>
            <a:endParaRPr lang="en-US" sz="1200" dirty="0">
              <a:latin typeface="Courier" charset="0"/>
              <a:ea typeface="Courier" charset="0"/>
              <a:cs typeface="Courier" charset="0"/>
            </a:endParaRPr>
          </a:p>
          <a:p>
            <a:pPr marL="0" indent="0" fontAlgn="base">
              <a:spcBef>
                <a:spcPts val="0"/>
              </a:spcBef>
              <a:buNone/>
            </a:pPr>
            <a:r>
              <a:rPr lang="en-US" sz="1200" dirty="0">
                <a:latin typeface="Courier" charset="0"/>
                <a:ea typeface="Courier" charset="0"/>
                <a:cs typeface="Courier" charset="0"/>
              </a:rPr>
              <a:t>Without a clear framework as a guide for content regulation, a small number of companies will largely determine what can and cannot be online.</a:t>
            </a:r>
          </a:p>
          <a:p>
            <a:pPr marL="0" indent="0">
              <a:spcBef>
                <a:spcPts val="0"/>
              </a:spcBef>
              <a:buNone/>
            </a:pPr>
            <a:r>
              <a:rPr lang="en-US" sz="1200" dirty="0">
                <a:latin typeface="Courier" charset="0"/>
                <a:ea typeface="Courier" charset="0"/>
                <a:cs typeface="Courier" charset="0"/>
              </a:rPr>
              <a:t> </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38</a:t>
            </a:fld>
            <a:endParaRPr lang="en-AU" kern="0" dirty="0"/>
          </a:p>
        </p:txBody>
      </p:sp>
      <p:sp>
        <p:nvSpPr>
          <p:cNvPr id="5" name="TextBox 4"/>
          <p:cNvSpPr txBox="1"/>
          <p:nvPr/>
        </p:nvSpPr>
        <p:spPr>
          <a:xfrm>
            <a:off x="2843808" y="4612653"/>
            <a:ext cx="4820550" cy="507831"/>
          </a:xfrm>
          <a:prstGeom prst="rect">
            <a:avLst/>
          </a:prstGeom>
          <a:noFill/>
        </p:spPr>
        <p:txBody>
          <a:bodyPr wrap="none" rtlCol="0">
            <a:spAutoFit/>
          </a:bodyPr>
          <a:lstStyle/>
          <a:p>
            <a:r>
              <a:rPr lang="en-US" sz="1350" dirty="0">
                <a:hlinkClick r:id="rId2"/>
              </a:rPr>
              <a:t>https://blog.cloudflare.com/why-we-terminated-daily-stormer/</a:t>
            </a:r>
            <a:endParaRPr lang="en-US" sz="1350" dirty="0"/>
          </a:p>
          <a:p>
            <a:endParaRPr lang="en-US" sz="1350" dirty="0"/>
          </a:p>
        </p:txBody>
      </p:sp>
      <p:sp>
        <p:nvSpPr>
          <p:cNvPr id="6" name="TextBox 5"/>
          <p:cNvSpPr txBox="1"/>
          <p:nvPr/>
        </p:nvSpPr>
        <p:spPr>
          <a:xfrm>
            <a:off x="7664358" y="4630222"/>
            <a:ext cx="1045479" cy="276999"/>
          </a:xfrm>
          <a:prstGeom prst="rect">
            <a:avLst/>
          </a:prstGeom>
          <a:noFill/>
        </p:spPr>
        <p:txBody>
          <a:bodyPr wrap="none" rtlCol="0">
            <a:spAutoFit/>
          </a:bodyPr>
          <a:lstStyle/>
          <a:p>
            <a:r>
              <a:rPr lang="en-US" sz="1200" smtClean="0"/>
              <a:t>August 2017</a:t>
            </a:r>
            <a:endParaRPr lang="en-US" sz="1200"/>
          </a:p>
        </p:txBody>
      </p:sp>
    </p:spTree>
    <p:extLst>
      <p:ext uri="{BB962C8B-B14F-4D97-AF65-F5344CB8AC3E}">
        <p14:creationId xmlns:p14="http://schemas.microsoft.com/office/powerpoint/2010/main" val="214390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95486"/>
            <a:ext cx="7038782" cy="857250"/>
          </a:xfrm>
        </p:spPr>
        <p:txBody>
          <a:bodyPr>
            <a:normAutofit/>
          </a:bodyPr>
          <a:lstStyle/>
          <a:p>
            <a:r>
              <a:rPr lang="en-US" sz="3000" dirty="0">
                <a:latin typeface="Powderfinger Type" charset="0"/>
                <a:ea typeface="Powderfinger Type" charset="0"/>
                <a:cs typeface="Powderfinger Type" charset="0"/>
              </a:rPr>
              <a:t>Competition or Cartel?</a:t>
            </a:r>
          </a:p>
        </p:txBody>
      </p:sp>
      <p:sp>
        <p:nvSpPr>
          <p:cNvPr id="3" name="Content Placeholder 2"/>
          <p:cNvSpPr>
            <a:spLocks noGrp="1"/>
          </p:cNvSpPr>
          <p:nvPr>
            <p:ph idx="1"/>
          </p:nvPr>
        </p:nvSpPr>
        <p:spPr>
          <a:xfrm>
            <a:off x="1187624" y="1189659"/>
            <a:ext cx="6246694" cy="3423827"/>
          </a:xfrm>
        </p:spPr>
        <p:txBody>
          <a:bodyPr/>
          <a:lstStyle/>
          <a:p>
            <a:pPr marL="0" indent="0">
              <a:buNone/>
            </a:pPr>
            <a:r>
              <a:rPr lang="en-US" sz="1800" dirty="0"/>
              <a:t>With a small number of truly massive enterprises at the heart of the area of digital content and service is this still a space that is shaped by competitive pressures?</a:t>
            </a:r>
          </a:p>
          <a:p>
            <a:pPr marL="0" indent="0">
              <a:buNone/>
            </a:pPr>
            <a:r>
              <a:rPr lang="en-US" sz="1800" dirty="0"/>
              <a:t>Or do these dominant incumbents get to set their own terms of engagement with each </a:t>
            </a:r>
            <a:r>
              <a:rPr lang="en-US" sz="1800" dirty="0" smtClean="0"/>
              <a:t>other, with users, and even with the public sector?</a:t>
            </a:r>
            <a:endParaRPr lang="en-US" sz="18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39</a:t>
            </a:fld>
            <a:endParaRPr lang="en-AU" kern="0" dirty="0"/>
          </a:p>
        </p:txBody>
      </p:sp>
    </p:spTree>
    <p:extLst>
      <p:ext uri="{BB962C8B-B14F-4D97-AF65-F5344CB8AC3E}">
        <p14:creationId xmlns:p14="http://schemas.microsoft.com/office/powerpoint/2010/main" val="2030330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Powderfinger Type" charset="0"/>
                <a:ea typeface="Powderfinger Type" charset="0"/>
                <a:cs typeface="Powderfinger Type" charset="0"/>
              </a:rPr>
              <a:t>It’s about architecture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2069902" y="1369219"/>
            <a:ext cx="5459611" cy="3263504"/>
          </a:xfrm>
        </p:spPr>
        <p:txBody>
          <a:bodyPr/>
          <a:lstStyle/>
          <a:p>
            <a:pPr marL="0" indent="0">
              <a:buNone/>
            </a:pPr>
            <a:endParaRPr lang="en-US" dirty="0"/>
          </a:p>
          <a:p>
            <a:pPr marL="0" indent="0">
              <a:buNone/>
            </a:pPr>
            <a:r>
              <a:rPr lang="en-US" dirty="0" smtClean="0"/>
              <a:t>And some thoughts about the implications of these changes in terms of public policies for the Internet</a:t>
            </a:r>
          </a:p>
        </p:txBody>
      </p:sp>
    </p:spTree>
    <p:extLst>
      <p:ext uri="{BB962C8B-B14F-4D97-AF65-F5344CB8AC3E}">
        <p14:creationId xmlns:p14="http://schemas.microsoft.com/office/powerpoint/2010/main" val="9291489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95486"/>
            <a:ext cx="7038782" cy="857250"/>
          </a:xfrm>
        </p:spPr>
        <p:txBody>
          <a:bodyPr>
            <a:normAutofit/>
          </a:bodyPr>
          <a:lstStyle/>
          <a:p>
            <a:r>
              <a:rPr lang="en-US" sz="3000" dirty="0">
                <a:latin typeface="Powderfinger Type" charset="0"/>
                <a:ea typeface="Powderfinger Type" charset="0"/>
                <a:cs typeface="Powderfinger Type" charset="0"/>
              </a:rPr>
              <a:t>Competition or Cartel?</a:t>
            </a:r>
          </a:p>
        </p:txBody>
      </p:sp>
      <p:sp>
        <p:nvSpPr>
          <p:cNvPr id="3" name="Content Placeholder 2"/>
          <p:cNvSpPr>
            <a:spLocks noGrp="1"/>
          </p:cNvSpPr>
          <p:nvPr>
            <p:ph idx="1"/>
          </p:nvPr>
        </p:nvSpPr>
        <p:spPr>
          <a:xfrm>
            <a:off x="1187624" y="1189659"/>
            <a:ext cx="6246694" cy="3423827"/>
          </a:xfrm>
        </p:spPr>
        <p:txBody>
          <a:bodyPr/>
          <a:lstStyle/>
          <a:p>
            <a:pPr marL="0" indent="0">
              <a:buNone/>
            </a:pPr>
            <a:r>
              <a:rPr lang="en-US" sz="1800" dirty="0"/>
              <a:t>With a small number of truly massive enterprises at the heart of the area of digital content and service is this still a space that is shaped by competitive pressures?</a:t>
            </a:r>
          </a:p>
          <a:p>
            <a:pPr marL="0" indent="0">
              <a:buNone/>
            </a:pPr>
            <a:r>
              <a:rPr lang="en-US" sz="1800" dirty="0"/>
              <a:t>Or do these dominant incumbents get to set their own terms of engagement with each </a:t>
            </a:r>
            <a:r>
              <a:rPr lang="en-US" sz="1800" dirty="0" smtClean="0"/>
              <a:t>other, with users, and even with the public sector?</a:t>
            </a:r>
            <a:endParaRPr lang="en-US" sz="18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40</a:t>
            </a:fld>
            <a:endParaRPr lang="en-AU" kern="0" dirty="0"/>
          </a:p>
        </p:txBody>
      </p:sp>
      <p:sp>
        <p:nvSpPr>
          <p:cNvPr id="5" name="TextBox 4"/>
          <p:cNvSpPr txBox="1"/>
          <p:nvPr/>
        </p:nvSpPr>
        <p:spPr>
          <a:xfrm rot="20900232">
            <a:off x="1488497" y="1771108"/>
            <a:ext cx="5400600" cy="646331"/>
          </a:xfrm>
          <a:prstGeom prst="rect">
            <a:avLst/>
          </a:prstGeom>
          <a:solidFill>
            <a:schemeClr val="bg1"/>
          </a:solidFill>
        </p:spPr>
        <p:txBody>
          <a:bodyPr wrap="square" rtlCol="0">
            <a:spAutoFit/>
          </a:bodyPr>
          <a:lstStyle/>
          <a:p>
            <a:pPr algn="ctr"/>
            <a:r>
              <a:rPr lang="en-US" dirty="0" smtClean="0">
                <a:solidFill>
                  <a:schemeClr val="accent6">
                    <a:lumMod val="50000"/>
                  </a:schemeClr>
                </a:solidFill>
                <a:latin typeface="AhnbergHand" charset="0"/>
                <a:ea typeface="AhnbergHand" charset="0"/>
                <a:cs typeface="AhnbergHand" charset="0"/>
              </a:rPr>
              <a:t>As concerning as this might sound, it’s not a novel situation!</a:t>
            </a:r>
          </a:p>
        </p:txBody>
      </p:sp>
    </p:spTree>
    <p:extLst>
      <p:ext uri="{BB962C8B-B14F-4D97-AF65-F5344CB8AC3E}">
        <p14:creationId xmlns:p14="http://schemas.microsoft.com/office/powerpoint/2010/main" val="1875396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9652" y="205979"/>
            <a:ext cx="6642738" cy="857250"/>
          </a:xfrm>
        </p:spPr>
        <p:txBody>
          <a:bodyPr/>
          <a:lstStyle/>
          <a:p>
            <a:r>
              <a:rPr lang="en-US" dirty="0" smtClean="0">
                <a:latin typeface="Powderfinger Type" charset="0"/>
                <a:ea typeface="Powderfinger Type" charset="0"/>
                <a:cs typeface="Powderfinger Type" charset="0"/>
              </a:rPr>
              <a:t>We’ve been here before</a:t>
            </a:r>
            <a:r>
              <a:rPr lang="mr-IN" dirty="0" smtClean="0">
                <a:latin typeface="Powderfinger Type" charset="0"/>
                <a:ea typeface="Powderfinger Type" charset="0"/>
                <a:cs typeface="Powderfinger Type" charset="0"/>
              </a:rPr>
              <a:t>…</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41</a:t>
            </a:fld>
            <a:endParaRPr lang="en-AU" kern="0" dirty="0"/>
          </a:p>
        </p:txBody>
      </p:sp>
      <p:sp>
        <p:nvSpPr>
          <p:cNvPr id="5" name="TextBox 4"/>
          <p:cNvSpPr txBox="1"/>
          <p:nvPr/>
        </p:nvSpPr>
        <p:spPr>
          <a:xfrm rot="20900232">
            <a:off x="1488497" y="1771108"/>
            <a:ext cx="5400600" cy="646331"/>
          </a:xfrm>
          <a:prstGeom prst="rect">
            <a:avLst/>
          </a:prstGeom>
          <a:solidFill>
            <a:schemeClr val="bg1"/>
          </a:solidFill>
        </p:spPr>
        <p:txBody>
          <a:bodyPr wrap="square" rtlCol="0">
            <a:spAutoFit/>
          </a:bodyPr>
          <a:lstStyle/>
          <a:p>
            <a:pPr algn="ctr"/>
            <a:r>
              <a:rPr lang="en-US" dirty="0" smtClean="0">
                <a:solidFill>
                  <a:schemeClr val="accent6">
                    <a:lumMod val="50000"/>
                  </a:schemeClr>
                </a:solidFill>
                <a:latin typeface="AhnbergHand" charset="0"/>
                <a:ea typeface="AhnbergHand" charset="0"/>
                <a:cs typeface="AhnbergHand" charset="0"/>
              </a:rPr>
              <a:t>As concerning as this might sound, it’s not a novel situation!</a:t>
            </a:r>
          </a:p>
        </p:txBody>
      </p:sp>
    </p:spTree>
    <p:extLst>
      <p:ext uri="{BB962C8B-B14F-4D97-AF65-F5344CB8AC3E}">
        <p14:creationId xmlns:p14="http://schemas.microsoft.com/office/powerpoint/2010/main" val="17963525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42</a:t>
            </a:fld>
            <a:endParaRPr lang="en-AU"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857250"/>
            <a:ext cx="6858000" cy="3423733"/>
          </a:xfrm>
          <a:prstGeom prst="rect">
            <a:avLst/>
          </a:prstGeom>
        </p:spPr>
      </p:pic>
      <p:sp>
        <p:nvSpPr>
          <p:cNvPr id="7" name="TextBox 6"/>
          <p:cNvSpPr txBox="1"/>
          <p:nvPr/>
        </p:nvSpPr>
        <p:spPr>
          <a:xfrm>
            <a:off x="6407074" y="4293582"/>
            <a:ext cx="1627369" cy="230832"/>
          </a:xfrm>
          <a:prstGeom prst="rect">
            <a:avLst/>
          </a:prstGeom>
          <a:noFill/>
        </p:spPr>
        <p:txBody>
          <a:bodyPr wrap="none" rtlCol="0">
            <a:spAutoFit/>
          </a:bodyPr>
          <a:lstStyle/>
          <a:p>
            <a:r>
              <a:rPr lang="en-US" sz="900" dirty="0"/>
              <a:t>High Museum of Art</a:t>
            </a:r>
            <a:r>
              <a:rPr lang="en-US" sz="900"/>
              <a:t>, Atlanta</a:t>
            </a:r>
          </a:p>
        </p:txBody>
      </p:sp>
      <p:sp>
        <p:nvSpPr>
          <p:cNvPr id="6" name="Title 1"/>
          <p:cNvSpPr>
            <a:spLocks noGrp="1"/>
          </p:cNvSpPr>
          <p:nvPr>
            <p:ph type="title"/>
          </p:nvPr>
        </p:nvSpPr>
        <p:spPr>
          <a:xfrm>
            <a:off x="1439652" y="205979"/>
            <a:ext cx="6642738" cy="857250"/>
          </a:xfrm>
        </p:spPr>
        <p:txBody>
          <a:bodyPr/>
          <a:lstStyle/>
          <a:p>
            <a:r>
              <a:rPr lang="en-US" dirty="0" smtClean="0">
                <a:latin typeface="Powderfinger Type" charset="0"/>
                <a:ea typeface="Powderfinger Type" charset="0"/>
                <a:cs typeface="Powderfinger Type" charset="0"/>
              </a:rPr>
              <a:t>We’ve been here before</a:t>
            </a:r>
            <a:r>
              <a:rPr lang="mr-IN" dirty="0" smtClean="0">
                <a:latin typeface="Powderfinger Type" charset="0"/>
                <a:ea typeface="Powderfinger Type" charset="0"/>
                <a:cs typeface="Powderfinger Type" charset="0"/>
              </a:rPr>
              <a:t>…</a:t>
            </a:r>
            <a:endParaRPr lang="en-US" dirty="0">
              <a:latin typeface="Powderfinger Type" charset="0"/>
              <a:ea typeface="Powderfinger Type" charset="0"/>
              <a:cs typeface="Powderfinger Type" charset="0"/>
            </a:endParaRPr>
          </a:p>
        </p:txBody>
      </p:sp>
    </p:spTree>
    <p:extLst>
      <p:ext uri="{BB962C8B-B14F-4D97-AF65-F5344CB8AC3E}">
        <p14:creationId xmlns:p14="http://schemas.microsoft.com/office/powerpoint/2010/main" val="776519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The Gilded 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755576" y="1200152"/>
            <a:ext cx="7992888" cy="3423827"/>
          </a:xfrm>
        </p:spPr>
        <p:txBody>
          <a:bodyPr>
            <a:normAutofit/>
          </a:bodyPr>
          <a:lstStyle/>
          <a:p>
            <a:pPr marL="0" indent="0">
              <a:buNone/>
            </a:pPr>
            <a:r>
              <a:rPr lang="en-US" sz="1800" dirty="0"/>
              <a:t>A term applied to America in the 1870 </a:t>
            </a:r>
            <a:r>
              <a:rPr lang="mr-IN" sz="1800" dirty="0"/>
              <a:t>–</a:t>
            </a:r>
            <a:r>
              <a:rPr lang="en-US" sz="1800" dirty="0"/>
              <a:t> 1890’s about the building of industrial and commercial corporate giants on platforms that were a mix of industrial innovation and enterprise with elements of greed, corruption and labor exploitation</a:t>
            </a:r>
          </a:p>
          <a:p>
            <a:pPr marL="0" indent="0">
              <a:buNone/>
            </a:pPr>
            <a:endParaRPr lang="en-US" sz="1800" dirty="0"/>
          </a:p>
          <a:p>
            <a:pPr marL="0" indent="0">
              <a:buNone/>
            </a:pPr>
            <a:endParaRPr lang="en-US" sz="1800" dirty="0"/>
          </a:p>
          <a:p>
            <a:pPr lvl="1"/>
            <a:endParaRPr lang="en-US" sz="15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43</a:t>
            </a:fld>
            <a:endParaRPr lang="en-AU" kern="0" dirty="0"/>
          </a:p>
        </p:txBody>
      </p:sp>
      <p:pic>
        <p:nvPicPr>
          <p:cNvPr id="6" name="Picture 5"/>
          <p:cNvPicPr>
            <a:picLocks noChangeAspect="1"/>
          </p:cNvPicPr>
          <p:nvPr/>
        </p:nvPicPr>
        <p:blipFill>
          <a:blip r:embed="rId2"/>
          <a:stretch>
            <a:fillRect/>
          </a:stretch>
        </p:blipFill>
        <p:spPr>
          <a:xfrm>
            <a:off x="4696920" y="2520564"/>
            <a:ext cx="1582802" cy="1169966"/>
          </a:xfrm>
          <a:prstGeom prst="rect">
            <a:avLst/>
          </a:prstGeom>
        </p:spPr>
      </p:pic>
      <p:pic>
        <p:nvPicPr>
          <p:cNvPr id="7" name="Picture 6"/>
          <p:cNvPicPr>
            <a:picLocks noChangeAspect="1"/>
          </p:cNvPicPr>
          <p:nvPr/>
        </p:nvPicPr>
        <p:blipFill>
          <a:blip r:embed="rId3"/>
          <a:stretch>
            <a:fillRect/>
          </a:stretch>
        </p:blipFill>
        <p:spPr>
          <a:xfrm>
            <a:off x="5004048" y="3762516"/>
            <a:ext cx="1674186" cy="1328188"/>
          </a:xfrm>
          <a:prstGeom prst="rect">
            <a:avLst/>
          </a:prstGeom>
        </p:spPr>
      </p:pic>
      <p:sp>
        <p:nvSpPr>
          <p:cNvPr id="8" name="TextBox 7"/>
          <p:cNvSpPr txBox="1"/>
          <p:nvPr/>
        </p:nvSpPr>
        <p:spPr>
          <a:xfrm>
            <a:off x="950562" y="2761287"/>
            <a:ext cx="3261398" cy="1600438"/>
          </a:xfrm>
          <a:prstGeom prst="rect">
            <a:avLst/>
          </a:prstGeom>
          <a:noFill/>
        </p:spPr>
        <p:txBody>
          <a:bodyPr wrap="square" rtlCol="0">
            <a:spAutoFit/>
          </a:bodyPr>
          <a:lstStyle/>
          <a:p>
            <a:r>
              <a:rPr lang="en-US" sz="1400" dirty="0"/>
              <a:t>Andrew Carnegie - US Steel </a:t>
            </a:r>
          </a:p>
          <a:p>
            <a:r>
              <a:rPr lang="en-US" sz="1400" dirty="0"/>
              <a:t>John </a:t>
            </a:r>
            <a:r>
              <a:rPr lang="en-US" sz="1400" dirty="0" err="1"/>
              <a:t>Rockfeller</a:t>
            </a:r>
            <a:r>
              <a:rPr lang="en-US" sz="1400" dirty="0"/>
              <a:t> - Standard Oil</a:t>
            </a:r>
          </a:p>
          <a:p>
            <a:r>
              <a:rPr lang="en-US" sz="1400" dirty="0"/>
              <a:t>Theodore Vail - AT&amp;T</a:t>
            </a:r>
          </a:p>
          <a:p>
            <a:r>
              <a:rPr lang="en-US" sz="1400" dirty="0"/>
              <a:t>George Westinghouse </a:t>
            </a:r>
            <a:r>
              <a:rPr lang="mr-IN" sz="1400" dirty="0"/>
              <a:t>–</a:t>
            </a:r>
            <a:r>
              <a:rPr lang="en-US" sz="1400" dirty="0"/>
              <a:t> Rail Brakes</a:t>
            </a:r>
          </a:p>
          <a:p>
            <a:r>
              <a:rPr lang="en-US" sz="1400" dirty="0"/>
              <a:t>Thomas Edison </a:t>
            </a:r>
            <a:r>
              <a:rPr lang="mr-IN" sz="1400" dirty="0"/>
              <a:t>–</a:t>
            </a:r>
            <a:r>
              <a:rPr lang="en-US" sz="1400" dirty="0"/>
              <a:t> General Electric</a:t>
            </a:r>
          </a:p>
          <a:p>
            <a:r>
              <a:rPr lang="en-US" sz="1400" dirty="0"/>
              <a:t>J P Morgan - Banking</a:t>
            </a:r>
          </a:p>
          <a:p>
            <a:endParaRPr lang="en-US" sz="1400" dirty="0"/>
          </a:p>
        </p:txBody>
      </p:sp>
      <p:pic>
        <p:nvPicPr>
          <p:cNvPr id="5" name="Picture 4"/>
          <p:cNvPicPr>
            <a:picLocks noChangeAspect="1"/>
          </p:cNvPicPr>
          <p:nvPr/>
        </p:nvPicPr>
        <p:blipFill>
          <a:blip r:embed="rId4"/>
          <a:stretch>
            <a:fillRect/>
          </a:stretch>
        </p:blipFill>
        <p:spPr>
          <a:xfrm>
            <a:off x="5706126" y="2787774"/>
            <a:ext cx="1653818" cy="1241795"/>
          </a:xfrm>
          <a:prstGeom prst="rect">
            <a:avLst/>
          </a:prstGeom>
        </p:spPr>
      </p:pic>
    </p:spTree>
    <p:extLst>
      <p:ext uri="{BB962C8B-B14F-4D97-AF65-F5344CB8AC3E}">
        <p14:creationId xmlns:p14="http://schemas.microsoft.com/office/powerpoint/2010/main" val="600751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The Gilded Age</a:t>
            </a:r>
            <a:endParaRPr lang="en-US" dirty="0">
              <a:latin typeface="Powderfinger Type" charset="0"/>
              <a:ea typeface="Powderfinger Type" charset="0"/>
              <a:cs typeface="Powderfinger Type" charset="0"/>
            </a:endParaRP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44</a:t>
            </a:fld>
            <a:endParaRPr lang="en-AU" kern="0" dirty="0"/>
          </a:p>
        </p:txBody>
      </p:sp>
      <p:sp>
        <p:nvSpPr>
          <p:cNvPr id="9" name="Content Placeholder 2"/>
          <p:cNvSpPr>
            <a:spLocks noGrp="1"/>
          </p:cNvSpPr>
          <p:nvPr>
            <p:ph idx="1"/>
          </p:nvPr>
        </p:nvSpPr>
        <p:spPr>
          <a:xfrm>
            <a:off x="1043608" y="1516746"/>
            <a:ext cx="3232065" cy="3423827"/>
          </a:xfrm>
        </p:spPr>
        <p:txBody>
          <a:bodyPr>
            <a:normAutofit/>
          </a:bodyPr>
          <a:lstStyle/>
          <a:p>
            <a:pPr marL="0" indent="0">
              <a:buNone/>
            </a:pPr>
            <a:r>
              <a:rPr lang="en-US" sz="1500" dirty="0"/>
              <a:t>During this period in the United States the dominant position within industry and commerce was occupied by a very small number of players who were moving far faster than the regulatory measures  of the day.</a:t>
            </a:r>
          </a:p>
          <a:p>
            <a:pPr marL="0" indent="0">
              <a:buNone/>
            </a:pPr>
            <a:r>
              <a:rPr lang="en-US" sz="1500" dirty="0"/>
              <a:t>The resulting monopolies took the US decades to dismember, and even today many of these gilded age companies </a:t>
            </a:r>
            <a:r>
              <a:rPr lang="en-US" sz="1500" dirty="0" smtClean="0"/>
              <a:t>remain dominant </a:t>
            </a:r>
            <a:r>
              <a:rPr lang="en-US" sz="1500" dirty="0"/>
              <a:t>in their field</a:t>
            </a:r>
          </a:p>
        </p:txBody>
      </p:sp>
      <p:pic>
        <p:nvPicPr>
          <p:cNvPr id="10" name="Picture 9"/>
          <p:cNvPicPr>
            <a:picLocks noChangeAspect="1"/>
          </p:cNvPicPr>
          <p:nvPr/>
        </p:nvPicPr>
        <p:blipFill>
          <a:blip r:embed="rId2"/>
          <a:stretch>
            <a:fillRect/>
          </a:stretch>
        </p:blipFill>
        <p:spPr>
          <a:xfrm>
            <a:off x="4549224" y="1501161"/>
            <a:ext cx="3436669" cy="2236651"/>
          </a:xfrm>
          <a:prstGeom prst="rect">
            <a:avLst/>
          </a:prstGeom>
        </p:spPr>
      </p:pic>
    </p:spTree>
    <p:extLst>
      <p:ext uri="{BB962C8B-B14F-4D97-AF65-F5344CB8AC3E}">
        <p14:creationId xmlns:p14="http://schemas.microsoft.com/office/powerpoint/2010/main" val="13668911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Powderfinger Type" charset="0"/>
                <a:ea typeface="Powderfinger Type" charset="0"/>
                <a:cs typeface="Powderfinger Type" charset="0"/>
              </a:rPr>
              <a:t>The Internet’s Gilded 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899592" y="1516746"/>
            <a:ext cx="3376081" cy="3423827"/>
          </a:xfrm>
        </p:spPr>
        <p:txBody>
          <a:bodyPr>
            <a:normAutofit/>
          </a:bodyPr>
          <a:lstStyle/>
          <a:p>
            <a:pPr marL="0" indent="0">
              <a:buNone/>
            </a:pPr>
            <a:r>
              <a:rPr lang="en-US" sz="15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45</a:t>
            </a:fld>
            <a:endParaRPr lang="en-AU" kern="0" dirty="0"/>
          </a:p>
        </p:txBody>
      </p:sp>
      <p:pic>
        <p:nvPicPr>
          <p:cNvPr id="6" name="Picture 5"/>
          <p:cNvPicPr>
            <a:picLocks noChangeAspect="1"/>
          </p:cNvPicPr>
          <p:nvPr/>
        </p:nvPicPr>
        <p:blipFill>
          <a:blip r:embed="rId2"/>
          <a:stretch>
            <a:fillRect/>
          </a:stretch>
        </p:blipFill>
        <p:spPr>
          <a:xfrm>
            <a:off x="4549224" y="1501161"/>
            <a:ext cx="3436669" cy="2236651"/>
          </a:xfrm>
          <a:prstGeom prst="rect">
            <a:avLst/>
          </a:prstGeom>
        </p:spPr>
      </p:pic>
    </p:spTree>
    <p:extLst>
      <p:ext uri="{BB962C8B-B14F-4D97-AF65-F5344CB8AC3E}">
        <p14:creationId xmlns:p14="http://schemas.microsoft.com/office/powerpoint/2010/main" val="62615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Who’s Gilding?</a:t>
            </a:r>
            <a:endParaRPr lang="en-US" dirty="0">
              <a:latin typeface="Powderfinger Type" charset="0"/>
              <a:ea typeface="Powderfinger Type" charset="0"/>
              <a:cs typeface="Powderfinger Type" charset="0"/>
            </a:endParaRP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46</a:t>
            </a:fld>
            <a:endParaRPr lang="en-AU" kern="0" dirty="0"/>
          </a:p>
        </p:txBody>
      </p:sp>
      <p:graphicFrame>
        <p:nvGraphicFramePr>
          <p:cNvPr id="32" name="Table 31"/>
          <p:cNvGraphicFramePr>
            <a:graphicFrameLocks noGrp="1"/>
          </p:cNvGraphicFramePr>
          <p:nvPr>
            <p:extLst>
              <p:ext uri="{D42A27DB-BD31-4B8C-83A1-F6EECF244321}">
                <p14:modId xmlns:p14="http://schemas.microsoft.com/office/powerpoint/2010/main" val="1377184672"/>
              </p:ext>
            </p:extLst>
          </p:nvPr>
        </p:nvGraphicFramePr>
        <p:xfrm>
          <a:off x="3329862" y="1383620"/>
          <a:ext cx="2808313" cy="3240361"/>
        </p:xfrm>
        <a:graphic>
          <a:graphicData uri="http://schemas.openxmlformats.org/drawingml/2006/table">
            <a:tbl>
              <a:tblPr/>
              <a:tblGrid>
                <a:gridCol w="1119713"/>
                <a:gridCol w="1688600"/>
              </a:tblGrid>
              <a:tr h="283207">
                <a:tc>
                  <a:txBody>
                    <a:bodyPr/>
                    <a:lstStyle/>
                    <a:p>
                      <a:pPr algn="l" fontAlgn="b"/>
                      <a:r>
                        <a:rPr lang="en-US" sz="1100" b="1" i="0" u="none" strike="noStrike">
                          <a:solidFill>
                            <a:srgbClr val="000000"/>
                          </a:solidFill>
                          <a:effectLst/>
                          <a:latin typeface="Calibri" charset="0"/>
                        </a:rPr>
                        <a:t>Company</a:t>
                      </a:r>
                    </a:p>
                  </a:txBody>
                  <a:tcPr marL="4763" marR="4763" marT="4763" marB="0" anchor="b">
                    <a:lnL>
                      <a:noFill/>
                    </a:lnL>
                    <a:lnR>
                      <a:noFill/>
                    </a:lnR>
                    <a:lnT>
                      <a:noFill/>
                    </a:lnT>
                    <a:lnB>
                      <a:noFill/>
                    </a:lnB>
                  </a:tcPr>
                </a:tc>
                <a:tc>
                  <a:txBody>
                    <a:bodyPr/>
                    <a:lstStyle/>
                    <a:p>
                      <a:pPr algn="ctr" fontAlgn="b"/>
                      <a:r>
                        <a:rPr lang="en-US" sz="1100" b="1" i="0" u="none" strike="noStrike" dirty="0">
                          <a:solidFill>
                            <a:srgbClr val="000000"/>
                          </a:solidFill>
                          <a:effectLst/>
                          <a:latin typeface="Calibri" charset="0"/>
                        </a:rPr>
                        <a:t>$B USD</a:t>
                      </a:r>
                    </a:p>
                  </a:txBody>
                  <a:tcPr marL="4763" marR="4763" marT="4763" marB="0" anchor="b">
                    <a:lnL>
                      <a:noFill/>
                    </a:lnL>
                    <a:lnR>
                      <a:noFill/>
                    </a:lnR>
                    <a:lnT>
                      <a:noFill/>
                    </a:lnT>
                    <a:lnB>
                      <a:noFill/>
                    </a:lnB>
                  </a:tcPr>
                </a:tc>
              </a:tr>
              <a:tr h="283207">
                <a:tc>
                  <a:txBody>
                    <a:bodyPr/>
                    <a:lstStyle/>
                    <a:p>
                      <a:pPr algn="l" fontAlgn="b"/>
                      <a:r>
                        <a:rPr lang="en-US" sz="900" b="1" i="0" u="none" strike="noStrike">
                          <a:solidFill>
                            <a:srgbClr val="000000"/>
                          </a:solidFill>
                          <a:effectLst/>
                          <a:latin typeface="Calibri" charset="0"/>
                        </a:rPr>
                        <a:t>Apple</a:t>
                      </a:r>
                    </a:p>
                  </a:txBody>
                  <a:tcPr marL="4763" marR="4763" marT="4763" marB="0" anchor="b">
                    <a:lnL>
                      <a:noFill/>
                    </a:lnL>
                    <a:lnR>
                      <a:noFill/>
                    </a:lnR>
                    <a:lnT>
                      <a:noFill/>
                    </a:lnT>
                    <a:lnB>
                      <a:noFill/>
                    </a:lnB>
                  </a:tcPr>
                </a:tc>
                <a:tc>
                  <a:txBody>
                    <a:bodyPr/>
                    <a:lstStyle/>
                    <a:p>
                      <a:pPr algn="ctr" fontAlgn="b"/>
                      <a:r>
                        <a:rPr lang="en-US" sz="900" b="1" i="0" u="none" strike="noStrike" dirty="0" smtClean="0">
                          <a:solidFill>
                            <a:srgbClr val="000000"/>
                          </a:solidFill>
                          <a:effectLst/>
                          <a:latin typeface="Calibri" charset="0"/>
                        </a:rPr>
                        <a:t>791</a:t>
                      </a:r>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1" i="0" u="none" strike="noStrike">
                          <a:solidFill>
                            <a:srgbClr val="000000"/>
                          </a:solidFill>
                          <a:effectLst/>
                          <a:latin typeface="Calibri" charset="0"/>
                        </a:rPr>
                        <a:t>Alphabet</a:t>
                      </a:r>
                    </a:p>
                  </a:txBody>
                  <a:tcPr marL="4763" marR="4763" marT="4763" marB="0" anchor="b">
                    <a:lnL>
                      <a:noFill/>
                    </a:lnL>
                    <a:lnR>
                      <a:noFill/>
                    </a:lnR>
                    <a:lnT>
                      <a:noFill/>
                    </a:lnT>
                    <a:lnB>
                      <a:noFill/>
                    </a:lnB>
                  </a:tcPr>
                </a:tc>
                <a:tc>
                  <a:txBody>
                    <a:bodyPr/>
                    <a:lstStyle/>
                    <a:p>
                      <a:pPr algn="ctr" fontAlgn="b"/>
                      <a:r>
                        <a:rPr lang="is-IS" sz="900" b="1" i="0" u="none" strike="noStrike" dirty="0" smtClean="0">
                          <a:solidFill>
                            <a:srgbClr val="000000"/>
                          </a:solidFill>
                          <a:effectLst/>
                          <a:latin typeface="Calibri" charset="0"/>
                        </a:rPr>
                        <a:t>664,</a:t>
                      </a:r>
                      <a:endParaRPr lang="is-I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1" i="0" u="none" strike="noStrike">
                          <a:solidFill>
                            <a:srgbClr val="000000"/>
                          </a:solidFill>
                          <a:effectLst/>
                          <a:latin typeface="Calibri" charset="0"/>
                        </a:rPr>
                        <a:t>Microsoft</a:t>
                      </a:r>
                    </a:p>
                  </a:txBody>
                  <a:tcPr marL="4763" marR="4763" marT="4763" marB="0" anchor="b">
                    <a:lnL>
                      <a:noFill/>
                    </a:lnL>
                    <a:lnR>
                      <a:noFill/>
                    </a:lnR>
                    <a:lnT>
                      <a:noFill/>
                    </a:lnT>
                    <a:lnB>
                      <a:noFill/>
                    </a:lnB>
                  </a:tcPr>
                </a:tc>
                <a:tc>
                  <a:txBody>
                    <a:bodyPr/>
                    <a:lstStyle/>
                    <a:p>
                      <a:pPr algn="ctr" fontAlgn="b"/>
                      <a:r>
                        <a:rPr lang="en-US" sz="900" b="1" i="0" u="none" strike="noStrike" dirty="0" smtClean="0">
                          <a:solidFill>
                            <a:srgbClr val="000000"/>
                          </a:solidFill>
                          <a:effectLst/>
                          <a:latin typeface="Calibri" charset="0"/>
                        </a:rPr>
                        <a:t>589</a:t>
                      </a:r>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1" i="0" u="none" strike="noStrike">
                          <a:solidFill>
                            <a:srgbClr val="000000"/>
                          </a:solidFill>
                          <a:effectLst/>
                          <a:latin typeface="Calibri" charset="0"/>
                        </a:rPr>
                        <a:t>Amazon</a:t>
                      </a:r>
                    </a:p>
                  </a:txBody>
                  <a:tcPr marL="4763" marR="4763" marT="4763" marB="0" anchor="b">
                    <a:lnL>
                      <a:noFill/>
                    </a:lnL>
                    <a:lnR>
                      <a:noFill/>
                    </a:lnR>
                    <a:lnT>
                      <a:noFill/>
                    </a:lnT>
                    <a:lnB>
                      <a:noFill/>
                    </a:lnB>
                  </a:tcPr>
                </a:tc>
                <a:tc>
                  <a:txBody>
                    <a:bodyPr/>
                    <a:lstStyle/>
                    <a:p>
                      <a:pPr algn="ctr" fontAlgn="b"/>
                      <a:r>
                        <a:rPr lang="is-IS" sz="900" b="1" i="0" u="none" strike="noStrike" dirty="0" smtClean="0">
                          <a:solidFill>
                            <a:srgbClr val="000000"/>
                          </a:solidFill>
                          <a:effectLst/>
                          <a:latin typeface="Calibri" charset="0"/>
                        </a:rPr>
                        <a:t>459</a:t>
                      </a:r>
                      <a:endParaRPr lang="is-I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345749">
                <a:tc>
                  <a:txBody>
                    <a:bodyPr/>
                    <a:lstStyle/>
                    <a:p>
                      <a:pPr algn="l" fontAlgn="b"/>
                      <a:r>
                        <a:rPr lang="en-US" sz="900" b="0" i="0" u="none" strike="noStrike" dirty="0" smtClean="0">
                          <a:solidFill>
                            <a:srgbClr val="000000"/>
                          </a:solidFill>
                          <a:effectLst/>
                          <a:latin typeface="Calibri" charset="0"/>
                        </a:rPr>
                        <a:t>Berkshire </a:t>
                      </a:r>
                      <a:r>
                        <a:rPr lang="en-US" sz="900" b="0" i="0" u="none" strike="noStrike" dirty="0">
                          <a:solidFill>
                            <a:srgbClr val="000000"/>
                          </a:solidFill>
                          <a:effectLst/>
                          <a:latin typeface="Calibri" charset="0"/>
                        </a:rPr>
                        <a:t>Hathaway</a:t>
                      </a:r>
                    </a:p>
                  </a:txBody>
                  <a:tcPr marL="4763" marR="4763" marT="4763" marB="0" anchor="b">
                    <a:lnL>
                      <a:noFill/>
                    </a:lnL>
                    <a:lnR>
                      <a:noFill/>
                    </a:lnR>
                    <a:lnT>
                      <a:noFill/>
                    </a:lnT>
                    <a:lnB>
                      <a:noFill/>
                    </a:lnB>
                  </a:tcPr>
                </a:tc>
                <a:tc>
                  <a:txBody>
                    <a:bodyPr/>
                    <a:lstStyle/>
                    <a:p>
                      <a:pPr algn="ctr" fontAlgn="b"/>
                      <a:r>
                        <a:rPr lang="en-US" sz="900" b="0" i="0" u="none" strike="noStrike" dirty="0" smtClean="0">
                          <a:solidFill>
                            <a:srgbClr val="000000"/>
                          </a:solidFill>
                          <a:effectLst/>
                          <a:latin typeface="Calibri" charset="0"/>
                        </a:rPr>
                        <a:t>451</a:t>
                      </a:r>
                      <a:endParaRPr lang="en-U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1" i="0" u="none" strike="noStrike" dirty="0" smtClean="0">
                          <a:solidFill>
                            <a:srgbClr val="000000"/>
                          </a:solidFill>
                          <a:effectLst/>
                          <a:latin typeface="Calibri" charset="0"/>
                        </a:rPr>
                        <a:t>Alibaba Group</a:t>
                      </a:r>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r>
                        <a:rPr lang="en-US" sz="900" b="1" i="0" u="none" strike="noStrike" dirty="0" smtClean="0">
                          <a:solidFill>
                            <a:srgbClr val="000000"/>
                          </a:solidFill>
                          <a:effectLst/>
                          <a:latin typeface="Calibri" charset="0"/>
                        </a:rPr>
                        <a:t>436</a:t>
                      </a:r>
                      <a:endParaRPr lang="uk-UA"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345749">
                <a:tc>
                  <a:txBody>
                    <a:bodyPr/>
                    <a:lstStyle/>
                    <a:p>
                      <a:pPr algn="l" fontAlgn="b"/>
                      <a:r>
                        <a:rPr lang="en-US" sz="900" b="1" i="0" u="none" strike="noStrike" dirty="0" err="1" smtClean="0">
                          <a:solidFill>
                            <a:srgbClr val="000000"/>
                          </a:solidFill>
                          <a:effectLst/>
                          <a:latin typeface="Calibri" charset="0"/>
                        </a:rPr>
                        <a:t>Ten</a:t>
                      </a:r>
                      <a:r>
                        <a:rPr lang="en-US" sz="900" b="1" i="0" u="none" strike="noStrike" baseline="0" dirty="0" err="1" smtClean="0">
                          <a:solidFill>
                            <a:srgbClr val="000000"/>
                          </a:solidFill>
                          <a:effectLst/>
                          <a:latin typeface="Calibri" charset="0"/>
                        </a:rPr>
                        <a:t>cent</a:t>
                      </a:r>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r>
                        <a:rPr lang="is-IS" sz="900" b="1" i="0" u="none" strike="noStrike" dirty="0" smtClean="0">
                          <a:solidFill>
                            <a:srgbClr val="000000"/>
                          </a:solidFill>
                          <a:effectLst/>
                          <a:latin typeface="Calibri" charset="0"/>
                        </a:rPr>
                        <a:t>405</a:t>
                      </a:r>
                      <a:endParaRPr lang="is-I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1" i="0" u="none" strike="noStrike" dirty="0">
                          <a:solidFill>
                            <a:srgbClr val="000000"/>
                          </a:solidFill>
                          <a:effectLst/>
                          <a:latin typeface="Calibri" charset="0"/>
                        </a:rPr>
                        <a:t>Facebook</a:t>
                      </a:r>
                    </a:p>
                  </a:txBody>
                  <a:tcPr marL="4763" marR="4763" marT="4763" marB="0" anchor="b">
                    <a:lnL>
                      <a:noFill/>
                    </a:lnL>
                    <a:lnR>
                      <a:noFill/>
                    </a:lnR>
                    <a:lnT>
                      <a:noFill/>
                    </a:lnT>
                    <a:lnB>
                      <a:noFill/>
                    </a:lnB>
                  </a:tcPr>
                </a:tc>
                <a:tc>
                  <a:txBody>
                    <a:bodyPr/>
                    <a:lstStyle/>
                    <a:p>
                      <a:pPr algn="ctr" fontAlgn="b"/>
                      <a:r>
                        <a:rPr lang="en-US" sz="900" b="1" i="0" u="none" strike="noStrike" dirty="0" smtClean="0">
                          <a:solidFill>
                            <a:srgbClr val="000000"/>
                          </a:solidFill>
                          <a:effectLst/>
                          <a:latin typeface="Calibri" charset="0"/>
                        </a:rPr>
                        <a:t>399</a:t>
                      </a:r>
                      <a:endParaRPr lang="ru-RU"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0" i="0" u="none" strike="noStrike" dirty="0" smtClean="0">
                          <a:solidFill>
                            <a:srgbClr val="000000"/>
                          </a:solidFill>
                          <a:effectLst/>
                          <a:latin typeface="Calibri" charset="0"/>
                        </a:rPr>
                        <a:t>ExxonMobil</a:t>
                      </a:r>
                      <a:endParaRPr lang="en-U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r>
                        <a:rPr lang="is-IS" sz="900" b="0" i="0" u="none" strike="noStrike" dirty="0" smtClean="0">
                          <a:solidFill>
                            <a:srgbClr val="000000"/>
                          </a:solidFill>
                          <a:effectLst/>
                          <a:latin typeface="Calibri" charset="0"/>
                        </a:rPr>
                        <a:t>348</a:t>
                      </a:r>
                      <a:endParaRPr lang="is-I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0" i="0" u="none" strike="noStrike" dirty="0" smtClean="0">
                          <a:solidFill>
                            <a:srgbClr val="000000"/>
                          </a:solidFill>
                          <a:effectLst/>
                          <a:latin typeface="Calibri" charset="0"/>
                        </a:rPr>
                        <a:t>Johnson</a:t>
                      </a:r>
                      <a:r>
                        <a:rPr lang="en-US" sz="900" b="0" i="0" u="none" strike="noStrike" baseline="0" dirty="0" smtClean="0">
                          <a:solidFill>
                            <a:srgbClr val="000000"/>
                          </a:solidFill>
                          <a:effectLst/>
                          <a:latin typeface="Calibri" charset="0"/>
                        </a:rPr>
                        <a:t> </a:t>
                      </a:r>
                      <a:r>
                        <a:rPr lang="en-US" sz="900" b="0" i="0" u="none" strike="noStrike" baseline="0" dirty="0" smtClean="0">
                          <a:solidFill>
                            <a:srgbClr val="000000"/>
                          </a:solidFill>
                          <a:effectLst/>
                          <a:latin typeface="Calibri" charset="0"/>
                        </a:rPr>
                        <a:t>&amp; Johnson</a:t>
                      </a:r>
                      <a:endParaRPr lang="en-U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r>
                        <a:rPr lang="is-IS" sz="900" b="0" i="0" u="none" strike="noStrike" dirty="0" smtClean="0">
                          <a:solidFill>
                            <a:srgbClr val="000000"/>
                          </a:solidFill>
                          <a:effectLst/>
                          <a:latin typeface="Calibri" charset="0"/>
                        </a:rPr>
                        <a:t>347</a:t>
                      </a:r>
                    </a:p>
                    <a:p>
                      <a:pPr algn="ctr" fontAlgn="b"/>
                      <a:endParaRPr lang="is-I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r>
            </a:tbl>
          </a:graphicData>
        </a:graphic>
      </p:graphicFrame>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743" y="1707654"/>
            <a:ext cx="324036" cy="303571"/>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5989" y="1995641"/>
            <a:ext cx="901545" cy="298062"/>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742" y="2310459"/>
            <a:ext cx="1054038" cy="255919"/>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9068" y="2655649"/>
            <a:ext cx="835386" cy="264788"/>
          </a:xfrm>
          <a:prstGeom prst="rect">
            <a:avLst/>
          </a:prstGeom>
        </p:spPr>
      </p:pic>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5988" y="3939902"/>
            <a:ext cx="830759" cy="272083"/>
          </a:xfrm>
          <a:prstGeom prst="rect">
            <a:avLst/>
          </a:prstGeom>
        </p:spPr>
      </p:pic>
      <p:sp>
        <p:nvSpPr>
          <p:cNvPr id="38" name="Freeform 37"/>
          <p:cNvSpPr/>
          <p:nvPr/>
        </p:nvSpPr>
        <p:spPr>
          <a:xfrm>
            <a:off x="3270538" y="1977684"/>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Freeform 38"/>
          <p:cNvSpPr/>
          <p:nvPr/>
        </p:nvSpPr>
        <p:spPr>
          <a:xfrm>
            <a:off x="3270538" y="2247714"/>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reeform 39"/>
          <p:cNvSpPr/>
          <p:nvPr/>
        </p:nvSpPr>
        <p:spPr>
          <a:xfrm>
            <a:off x="3270538" y="2571750"/>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Freeform 40"/>
          <p:cNvSpPr/>
          <p:nvPr/>
        </p:nvSpPr>
        <p:spPr>
          <a:xfrm>
            <a:off x="3270538" y="2841780"/>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41"/>
          <p:cNvSpPr/>
          <p:nvPr/>
        </p:nvSpPr>
        <p:spPr>
          <a:xfrm>
            <a:off x="3270538" y="4114545"/>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3" name="Picture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1721" y="3060600"/>
            <a:ext cx="1123621" cy="525243"/>
          </a:xfrm>
          <a:prstGeom prst="rect">
            <a:avLst/>
          </a:prstGeom>
        </p:spPr>
      </p:pic>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1720" y="3662251"/>
            <a:ext cx="1234739" cy="186376"/>
          </a:xfrm>
          <a:prstGeom prst="rect">
            <a:avLst/>
          </a:prstGeom>
        </p:spPr>
      </p:pic>
      <p:sp>
        <p:nvSpPr>
          <p:cNvPr id="45" name="Freeform 44"/>
          <p:cNvSpPr/>
          <p:nvPr/>
        </p:nvSpPr>
        <p:spPr>
          <a:xfrm>
            <a:off x="3277384" y="3867894"/>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reeform 45"/>
          <p:cNvSpPr/>
          <p:nvPr/>
        </p:nvSpPr>
        <p:spPr>
          <a:xfrm>
            <a:off x="3286459" y="3466986"/>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83148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Powderfinger Type" charset="0"/>
                <a:ea typeface="Powderfinger Type" charset="0"/>
                <a:cs typeface="Powderfinger Type" charset="0"/>
              </a:rPr>
              <a:t>The Internet’s Gilded 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899592" y="1203599"/>
            <a:ext cx="6624736" cy="3423827"/>
          </a:xfrm>
        </p:spPr>
        <p:txBody>
          <a:bodyPr>
            <a:normAutofit/>
          </a:bodyPr>
          <a:lstStyle/>
          <a:p>
            <a:pPr marL="0" indent="0">
              <a:buNone/>
            </a:pPr>
            <a:r>
              <a:rPr lang="en-US" sz="2000" dirty="0"/>
              <a:t>These actors have enough market influence to set their own rules of engagement with:</a:t>
            </a:r>
          </a:p>
          <a:p>
            <a:pPr lvl="1"/>
            <a:r>
              <a:rPr lang="en-US" sz="1600" dirty="0"/>
              <a:t>Users,</a:t>
            </a:r>
          </a:p>
          <a:p>
            <a:pPr lvl="1"/>
            <a:r>
              <a:rPr lang="en-US" sz="1600" dirty="0"/>
              <a:t>Each other,</a:t>
            </a:r>
          </a:p>
          <a:p>
            <a:pPr lvl="1"/>
            <a:r>
              <a:rPr lang="en-US" sz="1600" dirty="0"/>
              <a:t>Third party suppliers,</a:t>
            </a:r>
          </a:p>
          <a:p>
            <a:pPr lvl="1"/>
            <a:r>
              <a:rPr lang="en-US" sz="1600" dirty="0"/>
              <a:t>Regulators and Governments</a:t>
            </a:r>
          </a:p>
          <a:p>
            <a:pPr marL="0" indent="0">
              <a:buNone/>
            </a:pPr>
            <a:r>
              <a:rPr lang="en-US" sz="2000" dirty="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47</a:t>
            </a:fld>
            <a:endParaRPr lang="en-AU" kern="0" dirty="0"/>
          </a:p>
        </p:txBody>
      </p:sp>
    </p:spTree>
    <p:extLst>
      <p:ext uri="{BB962C8B-B14F-4D97-AF65-F5344CB8AC3E}">
        <p14:creationId xmlns:p14="http://schemas.microsoft.com/office/powerpoint/2010/main" val="4724049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Powderfinger Type" charset="0"/>
                <a:ea typeface="Powderfinger Type" charset="0"/>
                <a:cs typeface="Powderfinger Type" charset="0"/>
              </a:rPr>
              <a:t>The Internet’s Gilded 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899592" y="1203599"/>
            <a:ext cx="6624736" cy="3423827"/>
          </a:xfrm>
        </p:spPr>
        <p:txBody>
          <a:bodyPr>
            <a:normAutofit/>
          </a:bodyPr>
          <a:lstStyle/>
          <a:p>
            <a:pPr marL="0" indent="0">
              <a:buNone/>
            </a:pPr>
            <a:r>
              <a:rPr lang="en-US" sz="2000" dirty="0"/>
              <a:t>These actors have enough market influence to set their own rules of engagement with:</a:t>
            </a:r>
          </a:p>
          <a:p>
            <a:pPr lvl="1"/>
            <a:r>
              <a:rPr lang="en-US" sz="1600" dirty="0"/>
              <a:t>Users,</a:t>
            </a:r>
          </a:p>
          <a:p>
            <a:pPr lvl="1"/>
            <a:r>
              <a:rPr lang="en-US" sz="1600" dirty="0"/>
              <a:t>Each other,</a:t>
            </a:r>
          </a:p>
          <a:p>
            <a:pPr lvl="1"/>
            <a:r>
              <a:rPr lang="en-US" sz="1600" dirty="0"/>
              <a:t>Third party suppliers,</a:t>
            </a:r>
          </a:p>
          <a:p>
            <a:pPr lvl="1"/>
            <a:r>
              <a:rPr lang="en-US" sz="1600" dirty="0"/>
              <a:t>Regulators and Governments</a:t>
            </a:r>
          </a:p>
          <a:p>
            <a:pPr marL="0" indent="0">
              <a:buNone/>
            </a:pPr>
            <a:r>
              <a:rPr lang="en-US" sz="2000" dirty="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48</a:t>
            </a:fld>
            <a:endParaRPr lang="en-AU" kern="0" dirty="0"/>
          </a:p>
        </p:txBody>
      </p:sp>
      <p:sp>
        <p:nvSpPr>
          <p:cNvPr id="5" name="TextBox 4"/>
          <p:cNvSpPr txBox="1"/>
          <p:nvPr/>
        </p:nvSpPr>
        <p:spPr>
          <a:xfrm rot="20861545">
            <a:off x="1354672" y="2140355"/>
            <a:ext cx="6093045" cy="830997"/>
          </a:xfrm>
          <a:prstGeom prst="rect">
            <a:avLst/>
          </a:prstGeom>
          <a:solidFill>
            <a:schemeClr val="bg1"/>
          </a:solidFill>
        </p:spPr>
        <p:txBody>
          <a:bodyPr wrap="square" rtlCol="0">
            <a:spAutoFit/>
          </a:bodyPr>
          <a:lstStyle/>
          <a:p>
            <a:pPr algn="ctr"/>
            <a:r>
              <a:rPr lang="en-US" sz="2400" dirty="0">
                <a:solidFill>
                  <a:schemeClr val="accent6">
                    <a:lumMod val="50000"/>
                  </a:schemeClr>
                </a:solidFill>
                <a:latin typeface="AhnbergHand" charset="0"/>
                <a:ea typeface="AhnbergHand" charset="0"/>
                <a:cs typeface="AhnbergHand" charset="0"/>
              </a:rPr>
              <a:t>Is this the Internet we were dreaming of?</a:t>
            </a:r>
          </a:p>
        </p:txBody>
      </p:sp>
    </p:spTree>
    <p:extLst>
      <p:ext uri="{BB962C8B-B14F-4D97-AF65-F5344CB8AC3E}">
        <p14:creationId xmlns:p14="http://schemas.microsoft.com/office/powerpoint/2010/main" val="1908137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95486"/>
            <a:ext cx="7290810" cy="857250"/>
          </a:xfrm>
        </p:spPr>
        <p:txBody>
          <a:bodyPr>
            <a:normAutofit/>
          </a:bodyPr>
          <a:lstStyle/>
          <a:p>
            <a:r>
              <a:rPr lang="en-US" dirty="0" smtClean="0">
                <a:latin typeface="Powderfinger Type" charset="0"/>
                <a:ea typeface="Powderfinger Type" charset="0"/>
                <a:cs typeface="Powderfinger Type" charset="0"/>
              </a:rPr>
              <a:t>The Internet’s Future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611560" y="1452179"/>
            <a:ext cx="5760640" cy="3423827"/>
          </a:xfrm>
        </p:spPr>
        <p:txBody>
          <a:bodyPr>
            <a:normAutofit/>
          </a:bodyPr>
          <a:lstStyle/>
          <a:p>
            <a:pPr marL="0" indent="0">
              <a:spcBef>
                <a:spcPts val="0"/>
              </a:spcBef>
              <a:buNone/>
            </a:pPr>
            <a:r>
              <a:rPr lang="en-US" sz="1400" b="1" dirty="0" err="1" smtClean="0">
                <a:latin typeface="Courier New" charset="0"/>
                <a:ea typeface="Courier New" charset="0"/>
                <a:cs typeface="Courier New" charset="0"/>
              </a:rPr>
              <a:t>Gittes</a:t>
            </a:r>
            <a:r>
              <a:rPr lang="en-US" sz="1400" b="1" dirty="0">
                <a:latin typeface="Courier New" charset="0"/>
                <a:ea typeface="Courier New" charset="0"/>
                <a:cs typeface="Courier New" charset="0"/>
              </a:rPr>
              <a:t>: </a:t>
            </a:r>
            <a:r>
              <a:rPr lang="en-US" sz="1400" b="1" dirty="0" smtClean="0">
                <a:latin typeface="Courier New" charset="0"/>
                <a:ea typeface="Courier New" charset="0"/>
                <a:cs typeface="Courier New" charset="0"/>
              </a:rPr>
              <a:t>	How </a:t>
            </a:r>
            <a:r>
              <a:rPr lang="en-US" sz="1400" b="1" dirty="0">
                <a:latin typeface="Courier New" charset="0"/>
                <a:ea typeface="Courier New" charset="0"/>
                <a:cs typeface="Courier New" charset="0"/>
              </a:rPr>
              <a:t>much are you worth?</a:t>
            </a:r>
            <a:br>
              <a:rPr lang="en-US" sz="1400" b="1" dirty="0">
                <a:latin typeface="Courier New" charset="0"/>
                <a:ea typeface="Courier New" charset="0"/>
                <a:cs typeface="Courier New" charset="0"/>
              </a:rPr>
            </a:br>
            <a:r>
              <a:rPr lang="en-US" sz="1400" b="1" dirty="0" smtClean="0">
                <a:latin typeface="Courier New" charset="0"/>
                <a:ea typeface="Courier New" charset="0"/>
                <a:cs typeface="Courier New" charset="0"/>
              </a:rPr>
              <a:t>Cross</a:t>
            </a:r>
            <a:r>
              <a:rPr lang="en-US" sz="1400" b="1" dirty="0">
                <a:latin typeface="Courier New" charset="0"/>
                <a:ea typeface="Courier New" charset="0"/>
                <a:cs typeface="Courier New" charset="0"/>
              </a:rPr>
              <a:t>: </a:t>
            </a:r>
            <a:r>
              <a:rPr lang="en-US" sz="1400" b="1" dirty="0" smtClean="0">
                <a:latin typeface="Courier New" charset="0"/>
                <a:ea typeface="Courier New" charset="0"/>
                <a:cs typeface="Courier New" charset="0"/>
              </a:rPr>
              <a:t>	I've </a:t>
            </a:r>
            <a:r>
              <a:rPr lang="en-US" sz="1400" b="1" dirty="0">
                <a:latin typeface="Courier New" charset="0"/>
                <a:ea typeface="Courier New" charset="0"/>
                <a:cs typeface="Courier New" charset="0"/>
              </a:rPr>
              <a:t>no idea. How much do you want?</a:t>
            </a:r>
            <a:br>
              <a:rPr lang="en-US" sz="1400" b="1" dirty="0">
                <a:latin typeface="Courier New" charset="0"/>
                <a:ea typeface="Courier New" charset="0"/>
                <a:cs typeface="Courier New" charset="0"/>
              </a:rPr>
            </a:br>
            <a:r>
              <a:rPr lang="en-US" sz="1400" b="1" dirty="0" err="1" smtClean="0">
                <a:latin typeface="Courier New" charset="0"/>
                <a:ea typeface="Courier New" charset="0"/>
                <a:cs typeface="Courier New" charset="0"/>
              </a:rPr>
              <a:t>Gittes</a:t>
            </a:r>
            <a:r>
              <a:rPr lang="en-US" sz="1400" b="1" dirty="0">
                <a:latin typeface="Courier New" charset="0"/>
                <a:ea typeface="Courier New" charset="0"/>
                <a:cs typeface="Courier New" charset="0"/>
              </a:rPr>
              <a:t>: </a:t>
            </a:r>
            <a:r>
              <a:rPr lang="en-US" sz="1400" b="1" dirty="0" smtClean="0">
                <a:latin typeface="Courier New" charset="0"/>
                <a:ea typeface="Courier New" charset="0"/>
                <a:cs typeface="Courier New" charset="0"/>
              </a:rPr>
              <a:t>	I </a:t>
            </a:r>
            <a:r>
              <a:rPr lang="en-US" sz="1400" b="1" dirty="0">
                <a:latin typeface="Courier New" charset="0"/>
                <a:ea typeface="Courier New" charset="0"/>
                <a:cs typeface="Courier New" charset="0"/>
              </a:rPr>
              <a:t>just want to know what you're worth. </a:t>
            </a:r>
            <a:r>
              <a:rPr lang="en-US" sz="1400" b="1" dirty="0" smtClean="0">
                <a:latin typeface="Courier New" charset="0"/>
                <a:ea typeface="Courier New" charset="0"/>
                <a:cs typeface="Courier New" charset="0"/>
              </a:rPr>
              <a:t>Over</a:t>
            </a:r>
          </a:p>
          <a:p>
            <a:pPr marL="0" indent="0">
              <a:spcBef>
                <a:spcPts val="0"/>
              </a:spcBef>
              <a:buNone/>
            </a:pPr>
            <a:r>
              <a:rPr lang="en-US" sz="1400" b="1" dirty="0">
                <a:latin typeface="Courier New" charset="0"/>
                <a:ea typeface="Courier New" charset="0"/>
                <a:cs typeface="Courier New" charset="0"/>
              </a:rPr>
              <a:t>	</a:t>
            </a:r>
            <a:r>
              <a:rPr lang="en-US" sz="1400" b="1" dirty="0" smtClean="0">
                <a:latin typeface="Courier New" charset="0"/>
                <a:ea typeface="Courier New" charset="0"/>
                <a:cs typeface="Courier New" charset="0"/>
              </a:rPr>
              <a:t>ten </a:t>
            </a:r>
            <a:r>
              <a:rPr lang="en-US" sz="1400" b="1" dirty="0">
                <a:latin typeface="Courier New" charset="0"/>
                <a:ea typeface="Courier New" charset="0"/>
                <a:cs typeface="Courier New" charset="0"/>
              </a:rPr>
              <a:t>million?</a:t>
            </a:r>
            <a:br>
              <a:rPr lang="en-US" sz="1400" b="1" dirty="0">
                <a:latin typeface="Courier New" charset="0"/>
                <a:ea typeface="Courier New" charset="0"/>
                <a:cs typeface="Courier New" charset="0"/>
              </a:rPr>
            </a:br>
            <a:r>
              <a:rPr lang="en-US" sz="1400" b="1" dirty="0" smtClean="0">
                <a:latin typeface="Courier New" charset="0"/>
                <a:ea typeface="Courier New" charset="0"/>
                <a:cs typeface="Courier New" charset="0"/>
              </a:rPr>
              <a:t>Cross</a:t>
            </a:r>
            <a:r>
              <a:rPr lang="en-US" sz="1400" b="1" dirty="0">
                <a:latin typeface="Courier New" charset="0"/>
                <a:ea typeface="Courier New" charset="0"/>
                <a:cs typeface="Courier New" charset="0"/>
              </a:rPr>
              <a:t>: </a:t>
            </a:r>
            <a:r>
              <a:rPr lang="en-US" sz="1400" b="1" dirty="0" smtClean="0">
                <a:latin typeface="Courier New" charset="0"/>
                <a:ea typeface="Courier New" charset="0"/>
                <a:cs typeface="Courier New" charset="0"/>
              </a:rPr>
              <a:t>	Oh </a:t>
            </a:r>
            <a:r>
              <a:rPr lang="en-US" sz="1400" b="1" dirty="0">
                <a:latin typeface="Courier New" charset="0"/>
                <a:ea typeface="Courier New" charset="0"/>
                <a:cs typeface="Courier New" charset="0"/>
              </a:rPr>
              <a:t>my, yes!</a:t>
            </a:r>
            <a:br>
              <a:rPr lang="en-US" sz="1400" b="1" dirty="0">
                <a:latin typeface="Courier New" charset="0"/>
                <a:ea typeface="Courier New" charset="0"/>
                <a:cs typeface="Courier New" charset="0"/>
              </a:rPr>
            </a:br>
            <a:r>
              <a:rPr lang="en-US" sz="1400" b="1" dirty="0" err="1" smtClean="0">
                <a:latin typeface="Courier New" charset="0"/>
                <a:ea typeface="Courier New" charset="0"/>
                <a:cs typeface="Courier New" charset="0"/>
              </a:rPr>
              <a:t>Gittes</a:t>
            </a:r>
            <a:r>
              <a:rPr lang="en-US" sz="1400" b="1" dirty="0">
                <a:latin typeface="Courier New" charset="0"/>
                <a:ea typeface="Courier New" charset="0"/>
                <a:cs typeface="Courier New" charset="0"/>
              </a:rPr>
              <a:t>: </a:t>
            </a:r>
            <a:r>
              <a:rPr lang="en-US" sz="1400" b="1" dirty="0" smtClean="0">
                <a:latin typeface="Courier New" charset="0"/>
                <a:ea typeface="Courier New" charset="0"/>
                <a:cs typeface="Courier New" charset="0"/>
              </a:rPr>
              <a:t>	Why </a:t>
            </a:r>
            <a:r>
              <a:rPr lang="en-US" sz="1400" b="1" dirty="0">
                <a:latin typeface="Courier New" charset="0"/>
                <a:ea typeface="Courier New" charset="0"/>
                <a:cs typeface="Courier New" charset="0"/>
              </a:rPr>
              <a:t>are you doing it? How much better can </a:t>
            </a:r>
            <a:r>
              <a:rPr lang="en-US" sz="1400" b="1" dirty="0" smtClean="0">
                <a:latin typeface="Courier New" charset="0"/>
                <a:ea typeface="Courier New" charset="0"/>
                <a:cs typeface="Courier New" charset="0"/>
              </a:rPr>
              <a:t>you</a:t>
            </a:r>
          </a:p>
          <a:p>
            <a:pPr marL="0" indent="0">
              <a:spcBef>
                <a:spcPts val="0"/>
              </a:spcBef>
              <a:buNone/>
            </a:pPr>
            <a:r>
              <a:rPr lang="en-US" sz="1400" b="1" dirty="0">
                <a:latin typeface="Courier New" charset="0"/>
                <a:ea typeface="Courier New" charset="0"/>
                <a:cs typeface="Courier New" charset="0"/>
              </a:rPr>
              <a:t>	</a:t>
            </a:r>
            <a:r>
              <a:rPr lang="en-US" sz="1400" b="1" dirty="0" smtClean="0">
                <a:latin typeface="Courier New" charset="0"/>
                <a:ea typeface="Courier New" charset="0"/>
                <a:cs typeface="Courier New" charset="0"/>
              </a:rPr>
              <a:t>eat</a:t>
            </a:r>
            <a:r>
              <a:rPr lang="en-US" sz="1400" b="1" dirty="0">
                <a:latin typeface="Courier New" charset="0"/>
                <a:ea typeface="Courier New" charset="0"/>
                <a:cs typeface="Courier New" charset="0"/>
              </a:rPr>
              <a:t>? </a:t>
            </a:r>
            <a:r>
              <a:rPr lang="en-US" sz="1400" b="1" dirty="0" smtClean="0">
                <a:latin typeface="Courier New" charset="0"/>
                <a:ea typeface="Courier New" charset="0"/>
                <a:cs typeface="Courier New" charset="0"/>
              </a:rPr>
              <a:t>What can you </a:t>
            </a:r>
            <a:r>
              <a:rPr lang="en-US" sz="1400" b="1" dirty="0">
                <a:latin typeface="Courier New" charset="0"/>
                <a:ea typeface="Courier New" charset="0"/>
                <a:cs typeface="Courier New" charset="0"/>
              </a:rPr>
              <a:t>buy that you can't </a:t>
            </a:r>
            <a:r>
              <a:rPr lang="en-US" sz="1400" b="1" dirty="0" smtClean="0">
                <a:latin typeface="Courier New" charset="0"/>
                <a:ea typeface="Courier New" charset="0"/>
                <a:cs typeface="Courier New" charset="0"/>
              </a:rPr>
              <a:t>already</a:t>
            </a:r>
          </a:p>
          <a:p>
            <a:pPr marL="0" indent="0">
              <a:spcBef>
                <a:spcPts val="0"/>
              </a:spcBef>
              <a:buNone/>
            </a:pPr>
            <a:r>
              <a:rPr lang="en-US" sz="1400" b="1" dirty="0" smtClean="0">
                <a:latin typeface="Courier New" charset="0"/>
                <a:ea typeface="Courier New" charset="0"/>
                <a:cs typeface="Courier New" charset="0"/>
              </a:rPr>
              <a:t> 	afford</a:t>
            </a:r>
            <a:r>
              <a:rPr lang="en-US" sz="1400" b="1" dirty="0">
                <a:latin typeface="Courier New" charset="0"/>
                <a:ea typeface="Courier New" charset="0"/>
                <a:cs typeface="Courier New" charset="0"/>
              </a:rPr>
              <a:t>?</a:t>
            </a:r>
            <a:br>
              <a:rPr lang="en-US" sz="1400" b="1" dirty="0">
                <a:latin typeface="Courier New" charset="0"/>
                <a:ea typeface="Courier New" charset="0"/>
                <a:cs typeface="Courier New" charset="0"/>
              </a:rPr>
            </a:br>
            <a:r>
              <a:rPr lang="en-US" sz="1400" b="1" dirty="0" smtClean="0">
                <a:latin typeface="Courier New" charset="0"/>
                <a:ea typeface="Courier New" charset="0"/>
                <a:cs typeface="Courier New" charset="0"/>
              </a:rPr>
              <a:t>Cross</a:t>
            </a:r>
            <a:r>
              <a:rPr lang="en-US" sz="1400" b="1" dirty="0">
                <a:latin typeface="Courier New" charset="0"/>
                <a:ea typeface="Courier New" charset="0"/>
                <a:cs typeface="Courier New" charset="0"/>
              </a:rPr>
              <a:t>: </a:t>
            </a:r>
            <a:r>
              <a:rPr lang="en-US" sz="1400" b="1" dirty="0" smtClean="0">
                <a:latin typeface="Courier New" charset="0"/>
                <a:ea typeface="Courier New" charset="0"/>
                <a:cs typeface="Courier New" charset="0"/>
              </a:rPr>
              <a:t>	The </a:t>
            </a:r>
            <a:r>
              <a:rPr lang="en-US" sz="1400" b="1" dirty="0">
                <a:latin typeface="Courier New" charset="0"/>
                <a:ea typeface="Courier New" charset="0"/>
                <a:cs typeface="Courier New" charset="0"/>
              </a:rPr>
              <a:t>future, Mr. </a:t>
            </a:r>
            <a:r>
              <a:rPr lang="en-US" sz="1400" b="1" dirty="0" err="1" smtClean="0">
                <a:latin typeface="Courier New" charset="0"/>
                <a:ea typeface="Courier New" charset="0"/>
                <a:cs typeface="Courier New" charset="0"/>
              </a:rPr>
              <a:t>Gittes</a:t>
            </a:r>
            <a:r>
              <a:rPr lang="en-US" sz="1400" b="1" dirty="0" smtClean="0">
                <a:latin typeface="Courier New" charset="0"/>
                <a:ea typeface="Courier New" charset="0"/>
                <a:cs typeface="Courier New" charset="0"/>
              </a:rPr>
              <a:t> </a:t>
            </a:r>
            <a:r>
              <a:rPr lang="en-US" sz="1400" b="1" dirty="0">
                <a:latin typeface="Courier New" charset="0"/>
                <a:ea typeface="Courier New" charset="0"/>
                <a:cs typeface="Courier New" charset="0"/>
              </a:rPr>
              <a:t>- the future!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49</a:t>
            </a:fld>
            <a:endParaRPr lang="en-AU" kern="0" dirty="0"/>
          </a:p>
        </p:txBody>
      </p:sp>
      <p:sp>
        <p:nvSpPr>
          <p:cNvPr id="5" name="TextBox 4"/>
          <p:cNvSpPr txBox="1"/>
          <p:nvPr/>
        </p:nvSpPr>
        <p:spPr>
          <a:xfrm>
            <a:off x="657627" y="3651870"/>
            <a:ext cx="2330197" cy="338554"/>
          </a:xfrm>
          <a:prstGeom prst="rect">
            <a:avLst/>
          </a:prstGeom>
          <a:noFill/>
        </p:spPr>
        <p:txBody>
          <a:bodyPr wrap="square" rtlCol="0">
            <a:spAutoFit/>
          </a:bodyPr>
          <a:lstStyle/>
          <a:p>
            <a:r>
              <a:rPr lang="en-US" sz="1600" smtClean="0"/>
              <a:t>Chinatown (1974)</a:t>
            </a:r>
            <a:endParaRPr lang="en-US" sz="160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2451" y="1373324"/>
            <a:ext cx="2229388" cy="3291830"/>
          </a:xfrm>
          <a:prstGeom prst="rect">
            <a:avLst/>
          </a:prstGeom>
        </p:spPr>
      </p:pic>
    </p:spTree>
    <p:extLst>
      <p:ext uri="{BB962C8B-B14F-4D97-AF65-F5344CB8AC3E}">
        <p14:creationId xmlns:p14="http://schemas.microsoft.com/office/powerpoint/2010/main" val="221324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9" y="202332"/>
            <a:ext cx="6624735" cy="857250"/>
          </a:xfrm>
        </p:spPr>
        <p:txBody>
          <a:bodyPr/>
          <a:lstStyle/>
          <a:p>
            <a:r>
              <a:rPr lang="en-US" dirty="0" smtClean="0">
                <a:latin typeface="Powderfinger Type" charset="0"/>
                <a:ea typeface="Powderfinger Type" charset="0"/>
                <a:cs typeface="Powderfinger Type" charset="0"/>
              </a:rPr>
              <a:t>Our Heritage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3059832" y="2247715"/>
            <a:ext cx="4104456" cy="1998222"/>
          </a:xfrm>
        </p:spPr>
        <p:txBody>
          <a:bodyPr/>
          <a:lstStyle/>
          <a:p>
            <a:pPr marL="0" indent="0">
              <a:spcAft>
                <a:spcPts val="450"/>
              </a:spcAft>
              <a:buNone/>
            </a:pPr>
            <a:r>
              <a:rPr lang="en-US" dirty="0" smtClean="0"/>
              <a:t>The Telephone Network</a:t>
            </a:r>
          </a:p>
        </p:txBody>
      </p:sp>
    </p:spTree>
    <p:extLst>
      <p:ext uri="{BB962C8B-B14F-4D97-AF65-F5344CB8AC3E}">
        <p14:creationId xmlns:p14="http://schemas.microsoft.com/office/powerpoint/2010/main" val="14783292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Powderfinger Type" charset="0"/>
                <a:ea typeface="Powderfinger Type" charset="0"/>
                <a:cs typeface="Powderfinger Type" charset="0"/>
              </a:rPr>
              <a:t>What is this all about?</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899592" y="1200152"/>
            <a:ext cx="7848872" cy="3423827"/>
          </a:xfrm>
        </p:spPr>
        <p:txBody>
          <a:bodyPr>
            <a:normAutofit/>
          </a:bodyPr>
          <a:lstStyle/>
          <a:p>
            <a:pPr marL="0" indent="0">
              <a:buNone/>
            </a:pPr>
            <a:r>
              <a:rPr lang="en-US" sz="2000" dirty="0"/>
              <a:t>This is no longer just a conversation about </a:t>
            </a:r>
            <a:r>
              <a:rPr lang="en-US" sz="2000" dirty="0" smtClean="0"/>
              <a:t>incremental changes </a:t>
            </a:r>
            <a:r>
              <a:rPr lang="en-US" sz="2000" dirty="0"/>
              <a:t>in carriage and communications within the Internet. </a:t>
            </a:r>
          </a:p>
          <a:p>
            <a:pPr marL="0" indent="0">
              <a:buNone/>
            </a:pPr>
            <a:r>
              <a:rPr lang="en-US" sz="2000" dirty="0" smtClean="0"/>
              <a:t>For me, the </a:t>
            </a:r>
            <a:r>
              <a:rPr lang="en-US" sz="2000" dirty="0"/>
              <a:t>essential topic of this conversation is how we can strike a sustainable balance between </a:t>
            </a:r>
            <a:r>
              <a:rPr lang="en-US" sz="2000" smtClean="0"/>
              <a:t>an energetic private </a:t>
            </a:r>
            <a:r>
              <a:rPr lang="en-US" sz="2000" dirty="0"/>
              <a:t>sector that has </a:t>
            </a:r>
            <a:r>
              <a:rPr lang="en-US" sz="2000" dirty="0" smtClean="0"/>
              <a:t>rapidly amassed </a:t>
            </a:r>
            <a:r>
              <a:rPr lang="en-US" sz="2000" dirty="0"/>
              <a:t>overarching control of the digital service and content space, and the needs of the larger society in which we all would like some equity of opportunity to thrive and benefit from the outcomes of this new digital age.</a:t>
            </a:r>
          </a:p>
          <a:p>
            <a:pPr marL="0" indent="0">
              <a:buNone/>
            </a:pPr>
            <a:endParaRPr lang="en-US" sz="20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50</a:t>
            </a:fld>
            <a:endParaRPr lang="en-AU" kern="0" dirty="0"/>
          </a:p>
        </p:txBody>
      </p:sp>
    </p:spTree>
    <p:extLst>
      <p:ext uri="{BB962C8B-B14F-4D97-AF65-F5344CB8AC3E}">
        <p14:creationId xmlns:p14="http://schemas.microsoft.com/office/powerpoint/2010/main" val="608106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6455" y="2175870"/>
            <a:ext cx="3686175" cy="994172"/>
          </a:xfrm>
        </p:spPr>
        <p:txBody>
          <a:bodyPr>
            <a:normAutofit/>
          </a:bodyPr>
          <a:lstStyle/>
          <a:p>
            <a:r>
              <a:rPr lang="en-US" sz="4800">
                <a:latin typeface="Max's Handwritin" charset="0"/>
                <a:ea typeface="Max's Handwritin" charset="0"/>
                <a:cs typeface="Max's Handwritin" charset="0"/>
              </a:rPr>
              <a:t>Thanks!</a:t>
            </a:r>
            <a:endParaRPr lang="en-US" sz="4800" dirty="0">
              <a:latin typeface="Max's Handwritin" charset="0"/>
              <a:ea typeface="Max's Handwritin" charset="0"/>
              <a:cs typeface="Max's Handwritin" charset="0"/>
            </a:endParaRPr>
          </a:p>
        </p:txBody>
      </p:sp>
    </p:spTree>
    <p:extLst>
      <p:ext uri="{BB962C8B-B14F-4D97-AF65-F5344CB8AC3E}">
        <p14:creationId xmlns:p14="http://schemas.microsoft.com/office/powerpoint/2010/main" val="58815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0558" y="-1370688"/>
            <a:ext cx="9865096" cy="8080625"/>
          </a:xfrm>
          <a:prstGeom prst="rect">
            <a:avLst/>
          </a:prstGeom>
        </p:spPr>
      </p:pic>
      <p:sp>
        <p:nvSpPr>
          <p:cNvPr id="5" name="Title 1"/>
          <p:cNvSpPr txBox="1">
            <a:spLocks/>
          </p:cNvSpPr>
          <p:nvPr/>
        </p:nvSpPr>
        <p:spPr>
          <a:xfrm>
            <a:off x="1594470" y="255196"/>
            <a:ext cx="9188221" cy="857250"/>
          </a:xfrm>
          <a:prstGeom prst="rect">
            <a:avLst/>
          </a:prstGeom>
        </p:spPr>
        <p:txBody>
          <a:bodyPr vert="horz" lIns="0" tIns="0" rIns="0" bIns="0" rtlCol="0" anchor="ctr">
            <a:normAutofit/>
          </a:bodyPr>
          <a:lstStyle>
            <a:lvl1pPr algn="l" defTabSz="914400" rtl="0" eaLnBrk="1" latinLnBrk="0" hangingPunct="1">
              <a:spcBef>
                <a:spcPct val="0"/>
              </a:spcBef>
              <a:buNone/>
              <a:defRPr sz="3600" b="1"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4625704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700" y="210500"/>
            <a:ext cx="8280921" cy="857250"/>
          </a:xfrm>
        </p:spPr>
        <p:txBody>
          <a:bodyPr/>
          <a:lstStyle/>
          <a:p>
            <a:r>
              <a:rPr lang="en-US" dirty="0" smtClean="0">
                <a:latin typeface="Powderfinger Type" charset="0"/>
                <a:ea typeface="Powderfinger Type" charset="0"/>
                <a:cs typeface="Powderfinger Type" charset="0"/>
              </a:rPr>
              <a:t>Our Heritage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992760" y="1131590"/>
            <a:ext cx="7200800" cy="3423827"/>
          </a:xfrm>
        </p:spPr>
        <p:txBody>
          <a:bodyPr/>
          <a:lstStyle/>
          <a:p>
            <a:pPr marL="0" indent="0">
              <a:spcAft>
                <a:spcPts val="450"/>
              </a:spcAft>
              <a:buNone/>
            </a:pPr>
            <a:r>
              <a:rPr lang="en-US" dirty="0" smtClean="0"/>
              <a:t>The Telephone Network:</a:t>
            </a:r>
          </a:p>
          <a:p>
            <a:pPr marL="342892" lvl="1" indent="0">
              <a:spcAft>
                <a:spcPts val="450"/>
              </a:spcAft>
              <a:buNone/>
            </a:pPr>
            <a:r>
              <a:rPr lang="en-US" dirty="0" smtClean="0"/>
              <a:t>The major technology achievement of the twentieth century</a:t>
            </a:r>
          </a:p>
          <a:p>
            <a:pPr lvl="1">
              <a:spcAft>
                <a:spcPts val="450"/>
              </a:spcAft>
            </a:pPr>
            <a:r>
              <a:rPr lang="en-US" dirty="0" smtClean="0"/>
              <a:t>Connected handsets to handsets</a:t>
            </a:r>
          </a:p>
          <a:p>
            <a:pPr lvl="1">
              <a:spcAft>
                <a:spcPts val="450"/>
              </a:spcAft>
            </a:pPr>
            <a:r>
              <a:rPr lang="en-US" dirty="0" smtClean="0"/>
              <a:t>The network was intentionally transparent</a:t>
            </a:r>
          </a:p>
          <a:p>
            <a:pPr lvl="1">
              <a:spcAft>
                <a:spcPts val="450"/>
              </a:spcAft>
            </a:pPr>
            <a:r>
              <a:rPr lang="en-US" dirty="0" smtClean="0"/>
              <a:t>Real time virtual circuit support between connected edge devices</a:t>
            </a:r>
          </a:p>
          <a:p>
            <a:pPr lvl="1">
              <a:spcAft>
                <a:spcPts val="450"/>
              </a:spcAft>
            </a:pPr>
            <a:r>
              <a:rPr lang="en-US" dirty="0" smtClean="0"/>
              <a:t>Network-centric architecture with minimal functionality in the edge devices</a:t>
            </a:r>
            <a:endParaRPr lang="en-US" dirty="0"/>
          </a:p>
        </p:txBody>
      </p:sp>
    </p:spTree>
    <p:extLst>
      <p:ext uri="{BB962C8B-B14F-4D97-AF65-F5344CB8AC3E}">
        <p14:creationId xmlns:p14="http://schemas.microsoft.com/office/powerpoint/2010/main" val="1194269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520" y="-164554"/>
            <a:ext cx="9865096" cy="5917032"/>
          </a:xfrm>
          <a:prstGeom prst="rect">
            <a:avLst/>
          </a:prstGeom>
        </p:spPr>
      </p:pic>
      <p:sp>
        <p:nvSpPr>
          <p:cNvPr id="2" name="Title 1"/>
          <p:cNvSpPr>
            <a:spLocks noGrp="1"/>
          </p:cNvSpPr>
          <p:nvPr>
            <p:ph type="title"/>
          </p:nvPr>
        </p:nvSpPr>
        <p:spPr>
          <a:xfrm>
            <a:off x="1619673" y="202332"/>
            <a:ext cx="8352928" cy="857250"/>
          </a:xfrm>
        </p:spPr>
        <p:txBody>
          <a:bodyPr/>
          <a:lstStyle/>
          <a:p>
            <a:r>
              <a:rPr lang="en-US" sz="4000" dirty="0">
                <a:latin typeface="Powderfinger Type" charset="0"/>
                <a:ea typeface="Powderfinger Type" charset="0"/>
                <a:cs typeface="Powderfinger Type" charset="0"/>
              </a:rPr>
              <a:t>Computer Networks</a:t>
            </a:r>
            <a:endParaRPr lang="en-US" dirty="0">
              <a:latin typeface="Powderfinger Type" charset="0"/>
              <a:ea typeface="Powderfinger Type" charset="0"/>
              <a:cs typeface="Powderfinger Type" charset="0"/>
            </a:endParaRPr>
          </a:p>
        </p:txBody>
      </p:sp>
      <p:sp>
        <p:nvSpPr>
          <p:cNvPr id="5" name="Rectangle 4"/>
          <p:cNvSpPr/>
          <p:nvPr/>
        </p:nvSpPr>
        <p:spPr>
          <a:xfrm>
            <a:off x="2321751" y="483519"/>
            <a:ext cx="45719"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3557" y="249492"/>
            <a:ext cx="5416868" cy="707886"/>
          </a:xfrm>
          <a:prstGeom prst="rect">
            <a:avLst/>
          </a:prstGeom>
        </p:spPr>
        <p:txBody>
          <a:bodyPr wrap="none">
            <a:spAutoFit/>
          </a:bodyPr>
          <a:lstStyle/>
          <a:p>
            <a:r>
              <a:rPr lang="en-US" sz="4000" b="1" dirty="0">
                <a:solidFill>
                  <a:schemeClr val="bg1"/>
                </a:solidFill>
                <a:latin typeface="Powderfinger Type" charset="0"/>
                <a:ea typeface="Powderfinger Type" charset="0"/>
                <a:cs typeface="Powderfinger Type" charset="0"/>
              </a:rPr>
              <a:t>Computer Networks</a:t>
            </a:r>
          </a:p>
        </p:txBody>
      </p:sp>
    </p:spTree>
    <p:extLst>
      <p:ext uri="{BB962C8B-B14F-4D97-AF65-F5344CB8AC3E}">
        <p14:creationId xmlns:p14="http://schemas.microsoft.com/office/powerpoint/2010/main" val="5304316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Computer Networks</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755576" y="1200151"/>
            <a:ext cx="6948772" cy="3747863"/>
          </a:xfrm>
        </p:spPr>
        <p:txBody>
          <a:bodyPr>
            <a:normAutofit/>
          </a:bodyPr>
          <a:lstStyle/>
          <a:p>
            <a:pPr marL="0" indent="0">
              <a:buNone/>
            </a:pPr>
            <a:r>
              <a:rPr lang="en-US" dirty="0" smtClean="0"/>
              <a:t>The original concept for computer networks was like the telephone network:</a:t>
            </a:r>
          </a:p>
          <a:p>
            <a:pPr marL="0" indent="0">
              <a:buNone/>
            </a:pPr>
            <a:endParaRPr lang="en-US" dirty="0" smtClean="0"/>
          </a:p>
          <a:p>
            <a:pPr lvl="1"/>
            <a:r>
              <a:rPr lang="en-US" dirty="0"/>
              <a:t>T</a:t>
            </a:r>
            <a:r>
              <a:rPr lang="en-US" dirty="0" smtClean="0"/>
              <a:t>he network was there to enable connected computers to exchange data</a:t>
            </a:r>
          </a:p>
          <a:p>
            <a:pPr lvl="2"/>
            <a:r>
              <a:rPr lang="en-US" dirty="0" smtClean="0"/>
              <a:t>All connected computers were able to initiate or receive “calls”</a:t>
            </a:r>
          </a:p>
          <a:p>
            <a:pPr lvl="2"/>
            <a:r>
              <a:rPr lang="en-US" dirty="0" smtClean="0"/>
              <a:t>A connected computer could not call ”the network” </a:t>
            </a:r>
            <a:r>
              <a:rPr lang="mr-IN" dirty="0" smtClean="0"/>
              <a:t>–</a:t>
            </a:r>
            <a:r>
              <a:rPr lang="en-US" dirty="0" smtClean="0"/>
              <a:t> the network was an invisible common substrate</a:t>
            </a:r>
          </a:p>
          <a:p>
            <a:pPr lvl="2"/>
            <a:r>
              <a:rPr lang="en-US" dirty="0" smtClean="0"/>
              <a:t>It made no difference if the network had active or passive internal elements</a:t>
            </a:r>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9</a:t>
            </a:fld>
            <a:endParaRPr lang="en-AU" kern="0" dirty="0"/>
          </a:p>
        </p:txBody>
      </p:sp>
    </p:spTree>
    <p:extLst>
      <p:ext uri="{BB962C8B-B14F-4D97-AF65-F5344CB8AC3E}">
        <p14:creationId xmlns:p14="http://schemas.microsoft.com/office/powerpoint/2010/main" val="424702761"/>
      </p:ext>
    </p:extLst>
  </p:cSld>
  <p:clrMapOvr>
    <a:masterClrMapping/>
  </p:clrMapOvr>
</p:sld>
</file>

<file path=ppt/theme/theme1.xml><?xml version="1.0" encoding="utf-8"?>
<a:theme xmlns:a="http://schemas.openxmlformats.org/drawingml/2006/main" name="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APNIC33PowerPointTemplateFinal.potx</Template>
  <TotalTime>2415</TotalTime>
  <Words>2205</Words>
  <Application>Microsoft Macintosh PowerPoint</Application>
  <PresentationFormat>On-screen Show (16:9)</PresentationFormat>
  <Paragraphs>308</Paragraphs>
  <Slides>51</Slides>
  <Notes>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51</vt:i4>
      </vt:variant>
    </vt:vector>
  </HeadingPairs>
  <TitlesOfParts>
    <vt:vector size="61" baseType="lpstr">
      <vt:lpstr>AhnbergHand</vt:lpstr>
      <vt:lpstr>Arial</vt:lpstr>
      <vt:lpstr>Calibri</vt:lpstr>
      <vt:lpstr>Courier</vt:lpstr>
      <vt:lpstr>Courier New</vt:lpstr>
      <vt:lpstr>Max's Handwritin</vt:lpstr>
      <vt:lpstr>Powderfinger Type</vt:lpstr>
      <vt:lpstr>APNIC33PowerPointTemplateFinal</vt:lpstr>
      <vt:lpstr>1_APNIC33PowerPointTemplateFinal</vt:lpstr>
      <vt:lpstr>3_APNIC33PowerPointTemplateFinal</vt:lpstr>
      <vt:lpstr>The Death of Transit and Beyond</vt:lpstr>
      <vt:lpstr>This presentation is not about any specific network details</vt:lpstr>
      <vt:lpstr>It’s about architecture</vt:lpstr>
      <vt:lpstr>It’s about architecture</vt:lpstr>
      <vt:lpstr>Our Heritage</vt:lpstr>
      <vt:lpstr>PowerPoint Presentation</vt:lpstr>
      <vt:lpstr>Our Heritage</vt:lpstr>
      <vt:lpstr>Computer Networks</vt:lpstr>
      <vt:lpstr>Computer Networks</vt:lpstr>
      <vt:lpstr>Internet Architecture (c1980’s)</vt:lpstr>
      <vt:lpstr>Internet Architecture (c1980’s)</vt:lpstr>
      <vt:lpstr>The Result was Revolutionary!</vt:lpstr>
      <vt:lpstr>(in)Equality of Networks</vt:lpstr>
      <vt:lpstr>Network Role Segmentation</vt:lpstr>
      <vt:lpstr>Enter Content</vt:lpstr>
      <vt:lpstr>Content vs Carriage</vt:lpstr>
      <vt:lpstr>Content vs Carriage</vt:lpstr>
      <vt:lpstr>Content Server</vt:lpstr>
      <vt:lpstr>The Tyranny of Distance</vt:lpstr>
      <vt:lpstr>Content Distribution</vt:lpstr>
      <vt:lpstr>Let them eat data!</vt:lpstr>
      <vt:lpstr>Role Reversal</vt:lpstr>
      <vt:lpstr>Who’s building now?</vt:lpstr>
      <vt:lpstr>Submarine Cables</vt:lpstr>
      <vt:lpstr>Submarine Cables</vt:lpstr>
      <vt:lpstr>Today’s Internet Architecture</vt:lpstr>
      <vt:lpstr>Today’s Internet Architecture</vt:lpstr>
      <vt:lpstr>Transit?</vt:lpstr>
      <vt:lpstr>Transit?</vt:lpstr>
      <vt:lpstr>Internet Names and Addresses?</vt:lpstr>
      <vt:lpstr>It’s not just the Death of Transit</vt:lpstr>
      <vt:lpstr>Exactly where are we?</vt:lpstr>
      <vt:lpstr>Policy?</vt:lpstr>
      <vt:lpstr>Policy?</vt:lpstr>
      <vt:lpstr>The Large and the Largest</vt:lpstr>
      <vt:lpstr>Content Really is King</vt:lpstr>
      <vt:lpstr>Content Consolidation</vt:lpstr>
      <vt:lpstr>Content Consolidation</vt:lpstr>
      <vt:lpstr>Competition or Cartel?</vt:lpstr>
      <vt:lpstr>Competition or Cartel?</vt:lpstr>
      <vt:lpstr>We’ve been here before…</vt:lpstr>
      <vt:lpstr>We’ve been here before…</vt:lpstr>
      <vt:lpstr>The Gilded Age</vt:lpstr>
      <vt:lpstr>The Gilded Age</vt:lpstr>
      <vt:lpstr>The Internet’s Gilded Age</vt:lpstr>
      <vt:lpstr>Who’s Gilding?</vt:lpstr>
      <vt:lpstr>The Internet’s Gilded Age</vt:lpstr>
      <vt:lpstr>The Internet’s Gilded Age</vt:lpstr>
      <vt:lpstr>The Internet’s Future</vt:lpstr>
      <vt:lpstr>What is this all about?</vt:lpstr>
      <vt:lpstr>Thanks!</vt:lpstr>
    </vt:vector>
  </TitlesOfParts>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APNIC PowerPoint Template</dc:title>
  <dc:creator>Rebekah</dc:creator>
  <cp:lastModifiedBy>Geoff Huston</cp:lastModifiedBy>
  <cp:revision>129</cp:revision>
  <cp:lastPrinted>2017-04-28T02:35:32Z</cp:lastPrinted>
  <dcterms:created xsi:type="dcterms:W3CDTF">2014-12-22T07:13:58Z</dcterms:created>
  <dcterms:modified xsi:type="dcterms:W3CDTF">2017-12-06T19:23:50Z</dcterms:modified>
</cp:coreProperties>
</file>