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677" r:id="rId2"/>
    <p:sldMasterId id="2147483693" r:id="rId3"/>
  </p:sldMasterIdLst>
  <p:notesMasterIdLst>
    <p:notesMasterId r:id="rId58"/>
  </p:notesMasterIdLst>
  <p:handoutMasterIdLst>
    <p:handoutMasterId r:id="rId59"/>
  </p:handoutMasterIdLst>
  <p:sldIdLst>
    <p:sldId id="272" r:id="rId4"/>
    <p:sldId id="273" r:id="rId5"/>
    <p:sldId id="302" r:id="rId6"/>
    <p:sldId id="307" r:id="rId7"/>
    <p:sldId id="325" r:id="rId8"/>
    <p:sldId id="275" r:id="rId9"/>
    <p:sldId id="328" r:id="rId10"/>
    <p:sldId id="276" r:id="rId11"/>
    <p:sldId id="308" r:id="rId12"/>
    <p:sldId id="277" r:id="rId13"/>
    <p:sldId id="294" r:id="rId14"/>
    <p:sldId id="292" r:id="rId15"/>
    <p:sldId id="310" r:id="rId16"/>
    <p:sldId id="311" r:id="rId17"/>
    <p:sldId id="309" r:id="rId18"/>
    <p:sldId id="278" r:id="rId19"/>
    <p:sldId id="304" r:id="rId20"/>
    <p:sldId id="293" r:id="rId21"/>
    <p:sldId id="279" r:id="rId22"/>
    <p:sldId id="280" r:id="rId23"/>
    <p:sldId id="301" r:id="rId24"/>
    <p:sldId id="312" r:id="rId25"/>
    <p:sldId id="281" r:id="rId26"/>
    <p:sldId id="313" r:id="rId27"/>
    <p:sldId id="282" r:id="rId28"/>
    <p:sldId id="314" r:id="rId29"/>
    <p:sldId id="283" r:id="rId30"/>
    <p:sldId id="305" r:id="rId31"/>
    <p:sldId id="284" r:id="rId32"/>
    <p:sldId id="289" r:id="rId33"/>
    <p:sldId id="285" r:id="rId34"/>
    <p:sldId id="295" r:id="rId35"/>
    <p:sldId id="315" r:id="rId36"/>
    <p:sldId id="296" r:id="rId37"/>
    <p:sldId id="290" r:id="rId38"/>
    <p:sldId id="287" r:id="rId39"/>
    <p:sldId id="298" r:id="rId40"/>
    <p:sldId id="320" r:id="rId41"/>
    <p:sldId id="329" r:id="rId42"/>
    <p:sldId id="306" r:id="rId43"/>
    <p:sldId id="316" r:id="rId44"/>
    <p:sldId id="321" r:id="rId45"/>
    <p:sldId id="319" r:id="rId46"/>
    <p:sldId id="326" r:id="rId47"/>
    <p:sldId id="317" r:id="rId48"/>
    <p:sldId id="318" r:id="rId49"/>
    <p:sldId id="291" r:id="rId50"/>
    <p:sldId id="330" r:id="rId51"/>
    <p:sldId id="299" r:id="rId52"/>
    <p:sldId id="331" r:id="rId53"/>
    <p:sldId id="322" r:id="rId54"/>
    <p:sldId id="323" r:id="rId55"/>
    <p:sldId id="324" r:id="rId56"/>
    <p:sldId id="286"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92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5C5C5C"/>
    <a:srgbClr val="C01B1C"/>
    <a:srgbClr val="C40836"/>
    <a:srgbClr val="590F4A"/>
    <a:srgbClr val="166813"/>
    <a:srgbClr val="004FBB"/>
    <a:srgbClr val="383838"/>
    <a:srgbClr val="00A2D7"/>
    <a:srgbClr val="FFC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20" autoAdjust="0"/>
    <p:restoredTop sz="94661" autoAdjust="0"/>
  </p:normalViewPr>
  <p:slideViewPr>
    <p:cSldViewPr>
      <p:cViewPr>
        <p:scale>
          <a:sx n="181" d="100"/>
          <a:sy n="181" d="100"/>
        </p:scale>
        <p:origin x="1608" y="-360"/>
      </p:cViewPr>
      <p:guideLst>
        <p:guide orient="horz" pos="2160"/>
        <p:guide pos="2925"/>
      </p:guideLst>
    </p:cSldViewPr>
  </p:slideViewPr>
  <p:outlineViewPr>
    <p:cViewPr>
      <p:scale>
        <a:sx n="33" d="100"/>
        <a:sy n="33" d="100"/>
      </p:scale>
      <p:origin x="0" y="4984"/>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63" Type="http://schemas.openxmlformats.org/officeDocument/2006/relationships/tableStyles" Target="tableStyles.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notesMaster" Target="notesMasters/notesMaster1.xml"/><Relationship Id="rId59" Type="http://schemas.openxmlformats.org/officeDocument/2006/relationships/handoutMaster" Target="handoutMasters/handoutMaster1.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686E606-A10F-224D-985D-2B96CE18CE37}" type="datetimeFigureOut">
              <a:rPr lang="en-US" smtClean="0"/>
              <a:pPr/>
              <a:t>9/16/17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7A98AA6-3752-434A-BDF7-58C9E8FDA662}" type="slidenum">
              <a:rPr lang="en-US" smtClean="0"/>
              <a:pPr/>
              <a:t>‹#›</a:t>
            </a:fld>
            <a:endParaRPr lang="en-US"/>
          </a:p>
        </p:txBody>
      </p:sp>
    </p:spTree>
    <p:extLst>
      <p:ext uri="{BB962C8B-B14F-4D97-AF65-F5344CB8AC3E}">
        <p14:creationId xmlns:p14="http://schemas.microsoft.com/office/powerpoint/2010/main" val="19601842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D0EEA6-3FE3-4FAA-B648-A79F7B237411}" type="datetimeFigureOut">
              <a:rPr lang="en-AU" smtClean="0"/>
              <a:pPr/>
              <a:t>16/9/17</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760B50-68CE-4856-A7F5-953E39274F9E}" type="slidenum">
              <a:rPr lang="en-AU" smtClean="0"/>
              <a:pPr/>
              <a:t>‹#›</a:t>
            </a:fld>
            <a:endParaRPr lang="en-AU"/>
          </a:p>
        </p:txBody>
      </p:sp>
    </p:spTree>
    <p:extLst>
      <p:ext uri="{BB962C8B-B14F-4D97-AF65-F5344CB8AC3E}">
        <p14:creationId xmlns:p14="http://schemas.microsoft.com/office/powerpoint/2010/main" val="5994075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760B50-68CE-4856-A7F5-953E39274F9E}" type="slidenum">
              <a:rPr lang="en-AU" smtClean="0"/>
              <a:pPr/>
              <a:t>5</a:t>
            </a:fld>
            <a:endParaRPr lang="en-AU"/>
          </a:p>
        </p:txBody>
      </p:sp>
    </p:spTree>
    <p:extLst>
      <p:ext uri="{BB962C8B-B14F-4D97-AF65-F5344CB8AC3E}">
        <p14:creationId xmlns:p14="http://schemas.microsoft.com/office/powerpoint/2010/main" val="2041207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760B50-68CE-4856-A7F5-953E39274F9E}" type="slidenum">
              <a:rPr lang="en-AU" smtClean="0"/>
              <a:pPr/>
              <a:t>6</a:t>
            </a:fld>
            <a:endParaRPr lang="en-AU"/>
          </a:p>
        </p:txBody>
      </p:sp>
    </p:spTree>
    <p:extLst>
      <p:ext uri="{BB962C8B-B14F-4D97-AF65-F5344CB8AC3E}">
        <p14:creationId xmlns:p14="http://schemas.microsoft.com/office/powerpoint/2010/main" val="1974790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760B50-68CE-4856-A7F5-953E39274F9E}" type="slidenum">
              <a:rPr lang="en-AU" smtClean="0"/>
              <a:pPr/>
              <a:t>7</a:t>
            </a:fld>
            <a:endParaRPr lang="en-AU"/>
          </a:p>
        </p:txBody>
      </p:sp>
    </p:spTree>
    <p:extLst>
      <p:ext uri="{BB962C8B-B14F-4D97-AF65-F5344CB8AC3E}">
        <p14:creationId xmlns:p14="http://schemas.microsoft.com/office/powerpoint/2010/main" val="1699977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39552" y="663354"/>
            <a:ext cx="8208912" cy="2160239"/>
          </a:xfrm>
        </p:spPr>
        <p:txBody>
          <a:bodyPr>
            <a:normAutofit/>
          </a:bodyPr>
          <a:lstStyle>
            <a:lvl1pPr algn="l">
              <a:defRPr sz="7200">
                <a:solidFill>
                  <a:srgbClr val="000000"/>
                </a:solidFill>
              </a:defRPr>
            </a:lvl1pPr>
          </a:lstStyle>
          <a:p>
            <a:r>
              <a:rPr lang="en-AU" dirty="0" smtClean="0"/>
              <a:t>Click to edit Master title style</a:t>
            </a:r>
            <a:endParaRPr lang="en-AU" dirty="0"/>
          </a:p>
        </p:txBody>
      </p:sp>
      <p:sp>
        <p:nvSpPr>
          <p:cNvPr id="3" name="Subtitle 2"/>
          <p:cNvSpPr>
            <a:spLocks noGrp="1"/>
          </p:cNvSpPr>
          <p:nvPr>
            <p:ph type="subTitle" idx="1"/>
          </p:nvPr>
        </p:nvSpPr>
        <p:spPr>
          <a:xfrm>
            <a:off x="539552" y="2895600"/>
            <a:ext cx="8208912" cy="1752600"/>
          </a:xfrm>
        </p:spPr>
        <p:txBody>
          <a:bodyPr/>
          <a:lstStyle>
            <a:lvl1pPr marL="0" indent="0" algn="l">
              <a:buNone/>
              <a:defRPr>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AU" dirty="0" smtClean="0"/>
              <a:t>Click to edit Master subtitle style</a:t>
            </a:r>
            <a:endParaRPr lang="en-AU" dirty="0"/>
          </a:p>
        </p:txBody>
      </p:sp>
    </p:spTree>
    <p:extLst>
      <p:ext uri="{BB962C8B-B14F-4D97-AF65-F5344CB8AC3E}">
        <p14:creationId xmlns:p14="http://schemas.microsoft.com/office/powerpoint/2010/main" val="338374493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our background title +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799884C-756A-1343-825C-902DCF4F245A}" type="slidenum">
              <a:rPr lang="en-AU" kern="0" smtClean="0"/>
              <a:pPr/>
              <a:t>‹#›</a:t>
            </a:fld>
            <a:endParaRPr lang="en-AU" kern="0" dirty="0"/>
          </a:p>
        </p:txBody>
      </p:sp>
      <p:sp>
        <p:nvSpPr>
          <p:cNvPr id="6" name="Title 1"/>
          <p:cNvSpPr txBox="1">
            <a:spLocks/>
          </p:cNvSpPr>
          <p:nvPr userDrawn="1"/>
        </p:nvSpPr>
        <p:spPr>
          <a:xfrm>
            <a:off x="395536" y="274639"/>
            <a:ext cx="8352928" cy="1143000"/>
          </a:xfrm>
          <a:prstGeom prst="rect">
            <a:avLst/>
          </a:prstGeom>
        </p:spPr>
        <p:txBody>
          <a:bodyPr vert="horz" lIns="0" tIns="0" rIns="0" bIns="0" rtlCol="0" anchor="ctr">
            <a:normAutofit fontScale="92500"/>
          </a:body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en-AU" sz="4800" b="1" i="0" u="none" strike="noStrike" kern="1200" cap="none" spc="0" normalizeH="0" baseline="0" noProof="0" smtClean="0">
                <a:ln>
                  <a:noFill/>
                </a:ln>
                <a:solidFill>
                  <a:schemeClr val="tx1"/>
                </a:solidFill>
                <a:effectLst/>
                <a:uLnTx/>
                <a:uFillTx/>
                <a:latin typeface="+mj-lt"/>
                <a:ea typeface="+mj-ea"/>
                <a:cs typeface="+mj-cs"/>
              </a:rPr>
              <a:t>Click to edit Master title style</a:t>
            </a:r>
            <a:endParaRPr kumimoji="0" lang="en-AU" sz="4800" b="1" i="0" u="none" strike="noStrike" kern="1200" cap="none" spc="0" normalizeH="0" baseline="0" noProof="0" dirty="0">
              <a:ln>
                <a:noFill/>
              </a:ln>
              <a:solidFill>
                <a:schemeClr val="tx1"/>
              </a:solidFill>
              <a:effectLst/>
              <a:uLnTx/>
              <a:uFillTx/>
              <a:latin typeface="+mj-lt"/>
              <a:ea typeface="+mj-ea"/>
              <a:cs typeface="+mj-cs"/>
            </a:endParaRPr>
          </a:p>
        </p:txBody>
      </p:sp>
      <p:sp>
        <p:nvSpPr>
          <p:cNvPr id="9" name="Content Placeholder 2"/>
          <p:cNvSpPr>
            <a:spLocks noGrp="1"/>
          </p:cNvSpPr>
          <p:nvPr>
            <p:ph idx="1"/>
          </p:nvPr>
        </p:nvSpPr>
        <p:spPr>
          <a:xfrm>
            <a:off x="395536" y="1600202"/>
            <a:ext cx="8352928" cy="4565103"/>
          </a:xfrm>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Tree>
    <p:extLst>
      <p:ext uri="{BB962C8B-B14F-4D97-AF65-F5344CB8AC3E}">
        <p14:creationId xmlns:p14="http://schemas.microsoft.com/office/powerpoint/2010/main" val="3721837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820472" y="6597352"/>
            <a:ext cx="288032" cy="216024"/>
          </a:xfrm>
          <a:prstGeom prst="rect">
            <a:avLst/>
          </a:prstGeom>
        </p:spPr>
        <p:txBody>
          <a:bodyPr lIns="0" tIns="0" rIns="0" bIns="0" anchor="b"/>
          <a:lstStyle>
            <a:lvl1pPr algn="r">
              <a:defRPr sz="1067">
                <a:solidFill>
                  <a:srgbClr val="BFBFBF"/>
                </a:solidFill>
              </a:defRPr>
            </a:lvl1pPr>
          </a:lstStyle>
          <a:p>
            <a:fld id="{38B2A337-2C29-4402-A0A2-E290C184D5D3}" type="slidenum">
              <a:rPr lang="en-AU" kern="0" smtClean="0"/>
              <a:pPr/>
              <a:t>‹#›</a:t>
            </a:fld>
            <a:endParaRPr lang="en-AU" kern="0" dirty="0"/>
          </a:p>
        </p:txBody>
      </p:sp>
      <p:sp>
        <p:nvSpPr>
          <p:cNvPr id="5" name="Title 1"/>
          <p:cNvSpPr>
            <a:spLocks noGrp="1"/>
          </p:cNvSpPr>
          <p:nvPr>
            <p:ph type="title"/>
          </p:nvPr>
        </p:nvSpPr>
        <p:spPr>
          <a:xfrm>
            <a:off x="395536" y="274639"/>
            <a:ext cx="8352928" cy="1143000"/>
          </a:xfrm>
        </p:spPr>
        <p:txBody>
          <a:bodyPr/>
          <a:lstStyle/>
          <a:p>
            <a:r>
              <a:rPr lang="en-AU" smtClean="0"/>
              <a:t>Click to edit Master title style</a:t>
            </a:r>
            <a:endParaRPr lang="en-AU" dirty="0"/>
          </a:p>
        </p:txBody>
      </p:sp>
      <p:sp>
        <p:nvSpPr>
          <p:cNvPr id="6" name="Content Placeholder 2"/>
          <p:cNvSpPr>
            <a:spLocks noGrp="1"/>
          </p:cNvSpPr>
          <p:nvPr>
            <p:ph idx="1"/>
          </p:nvPr>
        </p:nvSpPr>
        <p:spPr>
          <a:xfrm>
            <a:off x="395536" y="1600202"/>
            <a:ext cx="8352928" cy="4565103"/>
          </a:xfrm>
        </p:spPr>
        <p:txBody>
          <a:bodyPr/>
          <a:lstStyle/>
          <a:p>
            <a:pPr lvl="0"/>
            <a:endParaRPr lang="en-AU" dirty="0" smtClean="0"/>
          </a:p>
        </p:txBody>
      </p:sp>
    </p:spTree>
    <p:extLst>
      <p:ext uri="{BB962C8B-B14F-4D97-AF65-F5344CB8AC3E}">
        <p14:creationId xmlns:p14="http://schemas.microsoft.com/office/powerpoint/2010/main" val="141347994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9"/>
            <a:ext cx="8352928" cy="1143000"/>
          </a:xfrm>
        </p:spPr>
        <p:txBody>
          <a:bodyPr/>
          <a:lstStyle/>
          <a:p>
            <a:r>
              <a:rPr lang="en-AU" smtClean="0"/>
              <a:t>Click to edit Master title style</a:t>
            </a:r>
            <a:endParaRPr lang="en-AU" dirty="0"/>
          </a:p>
        </p:txBody>
      </p:sp>
      <p:sp>
        <p:nvSpPr>
          <p:cNvPr id="3" name="Content Placeholder 2"/>
          <p:cNvSpPr>
            <a:spLocks noGrp="1"/>
          </p:cNvSpPr>
          <p:nvPr>
            <p:ph sz="half" idx="1"/>
          </p:nvPr>
        </p:nvSpPr>
        <p:spPr>
          <a:xfrm>
            <a:off x="395536" y="1600202"/>
            <a:ext cx="4104456" cy="4565103"/>
          </a:xfrm>
        </p:spPr>
        <p:txBody>
          <a:bodyPr>
            <a:normAutofit/>
          </a:bodyPr>
          <a:lstStyle>
            <a:lvl1pPr>
              <a:defRPr sz="2667"/>
            </a:lvl1pPr>
            <a:lvl2pPr>
              <a:defRPr sz="2400"/>
            </a:lvl2pPr>
            <a:lvl3pPr>
              <a:defRPr sz="2133"/>
            </a:lvl3pPr>
            <a:lvl4pPr>
              <a:defRPr sz="2400"/>
            </a:lvl4pPr>
            <a:lvl5pPr>
              <a:defRPr sz="2400"/>
            </a:lvl5pPr>
            <a:lvl6pPr>
              <a:defRPr sz="2400"/>
            </a:lvl6pPr>
            <a:lvl7pPr>
              <a:defRPr sz="2400"/>
            </a:lvl7pPr>
            <a:lvl8pPr>
              <a:defRPr sz="2400"/>
            </a:lvl8pPr>
            <a:lvl9pPr>
              <a:defRPr sz="2400"/>
            </a:lvl9pPr>
          </a:lstStyle>
          <a:p>
            <a:pPr lvl="0"/>
            <a:r>
              <a:rPr lang="en-AU" smtClean="0"/>
              <a:t>Click to edit Master text styles</a:t>
            </a:r>
          </a:p>
          <a:p>
            <a:pPr lvl="1"/>
            <a:r>
              <a:rPr lang="en-AU" smtClean="0"/>
              <a:t>Second level</a:t>
            </a:r>
          </a:p>
          <a:p>
            <a:pPr lvl="2"/>
            <a:r>
              <a:rPr lang="en-AU" smtClean="0"/>
              <a:t>Third level</a:t>
            </a:r>
          </a:p>
        </p:txBody>
      </p:sp>
      <p:sp>
        <p:nvSpPr>
          <p:cNvPr id="4" name="Content Placeholder 3"/>
          <p:cNvSpPr>
            <a:spLocks noGrp="1"/>
          </p:cNvSpPr>
          <p:nvPr>
            <p:ph sz="half" idx="2"/>
          </p:nvPr>
        </p:nvSpPr>
        <p:spPr>
          <a:xfrm>
            <a:off x="4572000" y="1600202"/>
            <a:ext cx="4176464" cy="4565103"/>
          </a:xfrm>
        </p:spPr>
        <p:txBody>
          <a:bodyPr>
            <a:normAutofit/>
          </a:bodyPr>
          <a:lstStyle>
            <a:lvl1pPr>
              <a:defRPr sz="2667"/>
            </a:lvl1pPr>
            <a:lvl2pPr>
              <a:defRPr sz="2400"/>
            </a:lvl2pPr>
            <a:lvl3pPr>
              <a:defRPr sz="2133"/>
            </a:lvl3pPr>
            <a:lvl4pPr>
              <a:defRPr sz="2400"/>
            </a:lvl4pPr>
            <a:lvl5pPr>
              <a:defRPr sz="2400"/>
            </a:lvl5pPr>
            <a:lvl6pPr>
              <a:defRPr sz="2400"/>
            </a:lvl6pPr>
            <a:lvl7pPr>
              <a:defRPr sz="2400"/>
            </a:lvl7pPr>
            <a:lvl8pPr>
              <a:defRPr sz="2400"/>
            </a:lvl8pPr>
            <a:lvl9pPr>
              <a:defRPr sz="2400"/>
            </a:lvl9pPr>
          </a:lstStyle>
          <a:p>
            <a:pPr lvl="0"/>
            <a:r>
              <a:rPr lang="en-AU" smtClean="0"/>
              <a:t>Click to edit Master text styles</a:t>
            </a:r>
          </a:p>
          <a:p>
            <a:pPr lvl="1"/>
            <a:r>
              <a:rPr lang="en-AU" smtClean="0"/>
              <a:t>Second level</a:t>
            </a:r>
          </a:p>
          <a:p>
            <a:pPr lvl="2"/>
            <a:r>
              <a:rPr lang="en-AU" smtClean="0"/>
              <a:t>Third level</a:t>
            </a:r>
          </a:p>
        </p:txBody>
      </p:sp>
      <p:sp>
        <p:nvSpPr>
          <p:cNvPr id="9" name="Slide Number Placeholder 3"/>
          <p:cNvSpPr>
            <a:spLocks noGrp="1"/>
          </p:cNvSpPr>
          <p:nvPr>
            <p:ph type="sldNum" sz="quarter" idx="4"/>
          </p:nvPr>
        </p:nvSpPr>
        <p:spPr>
          <a:xfrm>
            <a:off x="8820472" y="6597352"/>
            <a:ext cx="288032" cy="216024"/>
          </a:xfrm>
          <a:prstGeom prst="rect">
            <a:avLst/>
          </a:prstGeom>
        </p:spPr>
        <p:txBody>
          <a:bodyPr lIns="0" tIns="0" rIns="0" bIns="0" anchor="b"/>
          <a:lstStyle>
            <a:lvl1pPr algn="r">
              <a:defRPr sz="1067">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180885323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9"/>
            <a:ext cx="8352928" cy="1143000"/>
          </a:xfrm>
        </p:spPr>
        <p:txBody>
          <a:bodyPr/>
          <a:lstStyle/>
          <a:p>
            <a:r>
              <a:rPr lang="en-AU" smtClean="0"/>
              <a:t>Click to edit Master title style</a:t>
            </a:r>
            <a:endParaRPr lang="en-AU" dirty="0"/>
          </a:p>
        </p:txBody>
      </p:sp>
      <p:sp>
        <p:nvSpPr>
          <p:cNvPr id="7" name="Slide Number Placeholder 3"/>
          <p:cNvSpPr>
            <a:spLocks noGrp="1"/>
          </p:cNvSpPr>
          <p:nvPr>
            <p:ph type="sldNum" sz="quarter" idx="4"/>
          </p:nvPr>
        </p:nvSpPr>
        <p:spPr>
          <a:xfrm>
            <a:off x="8820472" y="6597352"/>
            <a:ext cx="288032" cy="216024"/>
          </a:xfrm>
          <a:prstGeom prst="rect">
            <a:avLst/>
          </a:prstGeom>
        </p:spPr>
        <p:txBody>
          <a:bodyPr lIns="0" tIns="0" rIns="0" bIns="0" anchor="b"/>
          <a:lstStyle>
            <a:lvl1pPr algn="r">
              <a:defRPr sz="1067">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99403804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3"/>
          <p:cNvSpPr>
            <a:spLocks noGrp="1"/>
          </p:cNvSpPr>
          <p:nvPr>
            <p:ph type="sldNum" sz="quarter" idx="4"/>
          </p:nvPr>
        </p:nvSpPr>
        <p:spPr>
          <a:xfrm>
            <a:off x="8820472" y="6597352"/>
            <a:ext cx="288032" cy="216024"/>
          </a:xfrm>
          <a:prstGeom prst="rect">
            <a:avLst/>
          </a:prstGeom>
        </p:spPr>
        <p:txBody>
          <a:bodyPr lIns="0" tIns="0" rIns="0" bIns="0" anchor="b"/>
          <a:lstStyle>
            <a:lvl1pPr algn="r">
              <a:defRPr sz="1067">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07289243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7449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9"/>
            <a:ext cx="8352928" cy="1143000"/>
          </a:xfrm>
        </p:spPr>
        <p:txBody>
          <a:bodyPr/>
          <a:lstStyle/>
          <a:p>
            <a:r>
              <a:rPr lang="en-AU" smtClean="0"/>
              <a:t>Click to edit Master title style</a:t>
            </a:r>
            <a:endParaRPr lang="en-AU" dirty="0"/>
          </a:p>
        </p:txBody>
      </p:sp>
      <p:sp>
        <p:nvSpPr>
          <p:cNvPr id="3" name="Content Placeholder 2"/>
          <p:cNvSpPr>
            <a:spLocks noGrp="1"/>
          </p:cNvSpPr>
          <p:nvPr>
            <p:ph idx="1"/>
          </p:nvPr>
        </p:nvSpPr>
        <p:spPr>
          <a:xfrm>
            <a:off x="395536" y="1600202"/>
            <a:ext cx="8352928" cy="4565103"/>
          </a:xfrm>
        </p:spPr>
        <p:txBody>
          <a:bodyPr/>
          <a:lstStyle/>
          <a:p>
            <a:pPr lvl="0"/>
            <a:r>
              <a:rPr lang="en-AU" dirty="0" smtClean="0"/>
              <a:t>Click to edit Master text styles</a:t>
            </a:r>
          </a:p>
          <a:p>
            <a:pPr lvl="1"/>
            <a:r>
              <a:rPr lang="en-AU" dirty="0" smtClean="0"/>
              <a:t>Second level</a:t>
            </a:r>
          </a:p>
          <a:p>
            <a:pPr lvl="2"/>
            <a:r>
              <a:rPr lang="en-AU" dirty="0" smtClean="0"/>
              <a:t>Third level</a:t>
            </a:r>
          </a:p>
        </p:txBody>
      </p:sp>
      <p:sp>
        <p:nvSpPr>
          <p:cNvPr id="8" name="Slide Number Placeholder 3"/>
          <p:cNvSpPr>
            <a:spLocks noGrp="1"/>
          </p:cNvSpPr>
          <p:nvPr>
            <p:ph type="sldNum" sz="quarter" idx="4"/>
          </p:nvPr>
        </p:nvSpPr>
        <p:spPr>
          <a:xfrm>
            <a:off x="8820472" y="6597352"/>
            <a:ext cx="288032" cy="216024"/>
          </a:xfrm>
          <a:prstGeom prst="rect">
            <a:avLst/>
          </a:prstGeom>
        </p:spPr>
        <p:txBody>
          <a:bodyPr lIns="0" tIns="0" rIns="0" bIns="0" anchor="b"/>
          <a:lstStyle>
            <a:lvl1pPr algn="r">
              <a:defRPr sz="1067">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37465067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lour background title +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799884C-756A-1343-825C-902DCF4F245A}" type="slidenum">
              <a:rPr lang="en-AU" kern="0" smtClean="0"/>
              <a:pPr/>
              <a:t>‹#›</a:t>
            </a:fld>
            <a:endParaRPr lang="en-AU" kern="0" dirty="0"/>
          </a:p>
        </p:txBody>
      </p:sp>
      <p:sp>
        <p:nvSpPr>
          <p:cNvPr id="6" name="Title 1"/>
          <p:cNvSpPr txBox="1">
            <a:spLocks/>
          </p:cNvSpPr>
          <p:nvPr userDrawn="1"/>
        </p:nvSpPr>
        <p:spPr>
          <a:xfrm>
            <a:off x="395536" y="274639"/>
            <a:ext cx="8352928" cy="1143000"/>
          </a:xfrm>
          <a:prstGeom prst="rect">
            <a:avLst/>
          </a:prstGeom>
        </p:spPr>
        <p:txBody>
          <a:bodyPr vert="horz" lIns="0" tIns="0" rIns="0" bIns="0" rtlCol="0" anchor="ctr">
            <a:normAutofit fontScale="92500"/>
          </a:body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en-AU" sz="4800" b="1" i="0" u="none" strike="noStrike" kern="1200" cap="none" spc="0" normalizeH="0" baseline="0" noProof="0" smtClean="0">
                <a:ln>
                  <a:noFill/>
                </a:ln>
                <a:solidFill>
                  <a:schemeClr val="tx1"/>
                </a:solidFill>
                <a:effectLst/>
                <a:uLnTx/>
                <a:uFillTx/>
                <a:latin typeface="+mj-lt"/>
                <a:ea typeface="+mj-ea"/>
                <a:cs typeface="+mj-cs"/>
              </a:rPr>
              <a:t>Click to edit Master title style</a:t>
            </a:r>
            <a:endParaRPr kumimoji="0" lang="en-AU" sz="4800" b="1" i="0" u="none" strike="noStrike" kern="1200" cap="none" spc="0" normalizeH="0" baseline="0" noProof="0" dirty="0">
              <a:ln>
                <a:noFill/>
              </a:ln>
              <a:solidFill>
                <a:schemeClr val="tx1"/>
              </a:solidFill>
              <a:effectLst/>
              <a:uLnTx/>
              <a:uFillTx/>
              <a:latin typeface="+mj-lt"/>
              <a:ea typeface="+mj-ea"/>
              <a:cs typeface="+mj-cs"/>
            </a:endParaRPr>
          </a:p>
        </p:txBody>
      </p:sp>
      <p:sp>
        <p:nvSpPr>
          <p:cNvPr id="9" name="Content Placeholder 2"/>
          <p:cNvSpPr>
            <a:spLocks noGrp="1"/>
          </p:cNvSpPr>
          <p:nvPr>
            <p:ph idx="1"/>
          </p:nvPr>
        </p:nvSpPr>
        <p:spPr>
          <a:xfrm>
            <a:off x="395536" y="1600202"/>
            <a:ext cx="8352928" cy="4565103"/>
          </a:xfrm>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Tree>
    <p:extLst>
      <p:ext uri="{BB962C8B-B14F-4D97-AF65-F5344CB8AC3E}">
        <p14:creationId xmlns:p14="http://schemas.microsoft.com/office/powerpoint/2010/main" val="3721837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820472" y="6597352"/>
            <a:ext cx="288032" cy="216024"/>
          </a:xfrm>
          <a:prstGeom prst="rect">
            <a:avLst/>
          </a:prstGeom>
        </p:spPr>
        <p:txBody>
          <a:bodyPr lIns="0" tIns="0" rIns="0" bIns="0" anchor="b"/>
          <a:lstStyle>
            <a:lvl1pPr algn="r">
              <a:defRPr sz="1067">
                <a:solidFill>
                  <a:srgbClr val="BFBFBF"/>
                </a:solidFill>
              </a:defRPr>
            </a:lvl1pPr>
          </a:lstStyle>
          <a:p>
            <a:fld id="{38B2A337-2C29-4402-A0A2-E290C184D5D3}" type="slidenum">
              <a:rPr lang="en-AU" kern="0" smtClean="0"/>
              <a:pPr/>
              <a:t>‹#›</a:t>
            </a:fld>
            <a:endParaRPr lang="en-AU" kern="0" dirty="0"/>
          </a:p>
        </p:txBody>
      </p:sp>
      <p:sp>
        <p:nvSpPr>
          <p:cNvPr id="5" name="Title 1"/>
          <p:cNvSpPr>
            <a:spLocks noGrp="1"/>
          </p:cNvSpPr>
          <p:nvPr>
            <p:ph type="title"/>
          </p:nvPr>
        </p:nvSpPr>
        <p:spPr>
          <a:xfrm>
            <a:off x="395536" y="274639"/>
            <a:ext cx="8352928" cy="1143000"/>
          </a:xfrm>
        </p:spPr>
        <p:txBody>
          <a:bodyPr/>
          <a:lstStyle/>
          <a:p>
            <a:r>
              <a:rPr lang="en-AU" smtClean="0"/>
              <a:t>Click to edit Master title style</a:t>
            </a:r>
            <a:endParaRPr lang="en-AU" dirty="0"/>
          </a:p>
        </p:txBody>
      </p:sp>
      <p:sp>
        <p:nvSpPr>
          <p:cNvPr id="6" name="Content Placeholder 2"/>
          <p:cNvSpPr>
            <a:spLocks noGrp="1"/>
          </p:cNvSpPr>
          <p:nvPr>
            <p:ph idx="1"/>
          </p:nvPr>
        </p:nvSpPr>
        <p:spPr>
          <a:xfrm>
            <a:off x="395536" y="1600202"/>
            <a:ext cx="8352928" cy="4565103"/>
          </a:xfrm>
        </p:spPr>
        <p:txBody>
          <a:bodyPr/>
          <a:lstStyle/>
          <a:p>
            <a:pPr lvl="0"/>
            <a:endParaRPr lang="en-AU" dirty="0" smtClean="0"/>
          </a:p>
        </p:txBody>
      </p:sp>
    </p:spTree>
    <p:extLst>
      <p:ext uri="{BB962C8B-B14F-4D97-AF65-F5344CB8AC3E}">
        <p14:creationId xmlns:p14="http://schemas.microsoft.com/office/powerpoint/2010/main" val="141347994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9"/>
            <a:ext cx="8352928" cy="1143000"/>
          </a:xfrm>
        </p:spPr>
        <p:txBody>
          <a:bodyPr/>
          <a:lstStyle/>
          <a:p>
            <a:r>
              <a:rPr lang="en-AU" smtClean="0"/>
              <a:t>Click to edit Master title style</a:t>
            </a:r>
            <a:endParaRPr lang="en-AU" dirty="0"/>
          </a:p>
        </p:txBody>
      </p:sp>
      <p:sp>
        <p:nvSpPr>
          <p:cNvPr id="3" name="Content Placeholder 2"/>
          <p:cNvSpPr>
            <a:spLocks noGrp="1"/>
          </p:cNvSpPr>
          <p:nvPr>
            <p:ph sz="half" idx="1"/>
          </p:nvPr>
        </p:nvSpPr>
        <p:spPr>
          <a:xfrm>
            <a:off x="395536" y="1600202"/>
            <a:ext cx="4104456" cy="4565103"/>
          </a:xfrm>
        </p:spPr>
        <p:txBody>
          <a:bodyPr>
            <a:normAutofit/>
          </a:bodyPr>
          <a:lstStyle>
            <a:lvl1pPr>
              <a:defRPr sz="2667"/>
            </a:lvl1pPr>
            <a:lvl2pPr>
              <a:defRPr sz="2400"/>
            </a:lvl2pPr>
            <a:lvl3pPr>
              <a:defRPr sz="2133"/>
            </a:lvl3pPr>
            <a:lvl4pPr>
              <a:defRPr sz="2400"/>
            </a:lvl4pPr>
            <a:lvl5pPr>
              <a:defRPr sz="2400"/>
            </a:lvl5pPr>
            <a:lvl6pPr>
              <a:defRPr sz="2400"/>
            </a:lvl6pPr>
            <a:lvl7pPr>
              <a:defRPr sz="2400"/>
            </a:lvl7pPr>
            <a:lvl8pPr>
              <a:defRPr sz="2400"/>
            </a:lvl8pPr>
            <a:lvl9pPr>
              <a:defRPr sz="2400"/>
            </a:lvl9pPr>
          </a:lstStyle>
          <a:p>
            <a:pPr lvl="0"/>
            <a:r>
              <a:rPr lang="en-AU" smtClean="0"/>
              <a:t>Click to edit Master text styles</a:t>
            </a:r>
          </a:p>
          <a:p>
            <a:pPr lvl="1"/>
            <a:r>
              <a:rPr lang="en-AU" smtClean="0"/>
              <a:t>Second level</a:t>
            </a:r>
          </a:p>
          <a:p>
            <a:pPr lvl="2"/>
            <a:r>
              <a:rPr lang="en-AU" smtClean="0"/>
              <a:t>Third level</a:t>
            </a:r>
          </a:p>
        </p:txBody>
      </p:sp>
      <p:sp>
        <p:nvSpPr>
          <p:cNvPr id="4" name="Content Placeholder 3"/>
          <p:cNvSpPr>
            <a:spLocks noGrp="1"/>
          </p:cNvSpPr>
          <p:nvPr>
            <p:ph sz="half" idx="2"/>
          </p:nvPr>
        </p:nvSpPr>
        <p:spPr>
          <a:xfrm>
            <a:off x="4572000" y="1600202"/>
            <a:ext cx="4176464" cy="4565103"/>
          </a:xfrm>
        </p:spPr>
        <p:txBody>
          <a:bodyPr>
            <a:normAutofit/>
          </a:bodyPr>
          <a:lstStyle>
            <a:lvl1pPr>
              <a:defRPr sz="2667"/>
            </a:lvl1pPr>
            <a:lvl2pPr>
              <a:defRPr sz="2400"/>
            </a:lvl2pPr>
            <a:lvl3pPr>
              <a:defRPr sz="2133"/>
            </a:lvl3pPr>
            <a:lvl4pPr>
              <a:defRPr sz="2400"/>
            </a:lvl4pPr>
            <a:lvl5pPr>
              <a:defRPr sz="2400"/>
            </a:lvl5pPr>
            <a:lvl6pPr>
              <a:defRPr sz="2400"/>
            </a:lvl6pPr>
            <a:lvl7pPr>
              <a:defRPr sz="2400"/>
            </a:lvl7pPr>
            <a:lvl8pPr>
              <a:defRPr sz="2400"/>
            </a:lvl8pPr>
            <a:lvl9pPr>
              <a:defRPr sz="2400"/>
            </a:lvl9pPr>
          </a:lstStyle>
          <a:p>
            <a:pPr lvl="0"/>
            <a:r>
              <a:rPr lang="en-AU" smtClean="0"/>
              <a:t>Click to edit Master text styles</a:t>
            </a:r>
          </a:p>
          <a:p>
            <a:pPr lvl="1"/>
            <a:r>
              <a:rPr lang="en-AU" smtClean="0"/>
              <a:t>Second level</a:t>
            </a:r>
          </a:p>
          <a:p>
            <a:pPr lvl="2"/>
            <a:r>
              <a:rPr lang="en-AU" smtClean="0"/>
              <a:t>Third level</a:t>
            </a:r>
          </a:p>
        </p:txBody>
      </p:sp>
      <p:sp>
        <p:nvSpPr>
          <p:cNvPr id="9" name="Slide Number Placeholder 3"/>
          <p:cNvSpPr>
            <a:spLocks noGrp="1"/>
          </p:cNvSpPr>
          <p:nvPr>
            <p:ph type="sldNum" sz="quarter" idx="4"/>
          </p:nvPr>
        </p:nvSpPr>
        <p:spPr>
          <a:xfrm>
            <a:off x="8820472" y="6597352"/>
            <a:ext cx="288032" cy="216024"/>
          </a:xfrm>
          <a:prstGeom prst="rect">
            <a:avLst/>
          </a:prstGeom>
        </p:spPr>
        <p:txBody>
          <a:bodyPr lIns="0" tIns="0" rIns="0" bIns="0" anchor="b"/>
          <a:lstStyle>
            <a:lvl1pPr algn="r">
              <a:defRPr sz="1067">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180885323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9"/>
            <a:ext cx="8352928" cy="1143000"/>
          </a:xfrm>
        </p:spPr>
        <p:txBody>
          <a:bodyPr/>
          <a:lstStyle/>
          <a:p>
            <a:r>
              <a:rPr lang="en-AU" smtClean="0"/>
              <a:t>Click to edit Master title style</a:t>
            </a:r>
            <a:endParaRPr lang="en-AU" dirty="0"/>
          </a:p>
        </p:txBody>
      </p:sp>
      <p:sp>
        <p:nvSpPr>
          <p:cNvPr id="7" name="Slide Number Placeholder 3"/>
          <p:cNvSpPr>
            <a:spLocks noGrp="1"/>
          </p:cNvSpPr>
          <p:nvPr>
            <p:ph type="sldNum" sz="quarter" idx="4"/>
          </p:nvPr>
        </p:nvSpPr>
        <p:spPr>
          <a:xfrm>
            <a:off x="8820472" y="6597352"/>
            <a:ext cx="288032" cy="216024"/>
          </a:xfrm>
          <a:prstGeom prst="rect">
            <a:avLst/>
          </a:prstGeom>
        </p:spPr>
        <p:txBody>
          <a:bodyPr lIns="0" tIns="0" rIns="0" bIns="0" anchor="b"/>
          <a:lstStyle>
            <a:lvl1pPr algn="r">
              <a:defRPr sz="1067">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99403804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Slide Number Placeholder 3"/>
          <p:cNvSpPr>
            <a:spLocks noGrp="1"/>
          </p:cNvSpPr>
          <p:nvPr>
            <p:ph type="sldNum" sz="quarter" idx="4"/>
          </p:nvPr>
        </p:nvSpPr>
        <p:spPr>
          <a:xfrm>
            <a:off x="8820472" y="6597352"/>
            <a:ext cx="288032" cy="216024"/>
          </a:xfrm>
          <a:prstGeom prst="rect">
            <a:avLst/>
          </a:prstGeom>
        </p:spPr>
        <p:txBody>
          <a:bodyPr lIns="0" tIns="0" rIns="0" bIns="0" anchor="b"/>
          <a:lstStyle>
            <a:lvl1pPr algn="r">
              <a:defRPr sz="1067">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07289243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39552" y="663354"/>
            <a:ext cx="8208912" cy="2160239"/>
          </a:xfrm>
        </p:spPr>
        <p:txBody>
          <a:bodyPr>
            <a:normAutofit/>
          </a:bodyPr>
          <a:lstStyle>
            <a:lvl1pPr algn="l">
              <a:defRPr sz="7200">
                <a:solidFill>
                  <a:srgbClr val="000000"/>
                </a:solidFill>
              </a:defRPr>
            </a:lvl1pPr>
          </a:lstStyle>
          <a:p>
            <a:r>
              <a:rPr lang="en-AU" dirty="0" smtClean="0"/>
              <a:t>Click to edit Master title style</a:t>
            </a:r>
            <a:endParaRPr lang="en-AU" dirty="0"/>
          </a:p>
        </p:txBody>
      </p:sp>
      <p:sp>
        <p:nvSpPr>
          <p:cNvPr id="3" name="Subtitle 2"/>
          <p:cNvSpPr>
            <a:spLocks noGrp="1"/>
          </p:cNvSpPr>
          <p:nvPr>
            <p:ph type="subTitle" idx="1"/>
          </p:nvPr>
        </p:nvSpPr>
        <p:spPr>
          <a:xfrm>
            <a:off x="539552" y="2895600"/>
            <a:ext cx="8208912" cy="1752600"/>
          </a:xfrm>
        </p:spPr>
        <p:txBody>
          <a:bodyPr/>
          <a:lstStyle>
            <a:lvl1pPr marL="0" indent="0" algn="l">
              <a:buNone/>
              <a:defRPr>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AU" dirty="0" smtClean="0"/>
              <a:t>Click to edit Master subtitle style</a:t>
            </a:r>
            <a:endParaRPr lang="en-AU" dirty="0"/>
          </a:p>
        </p:txBody>
      </p:sp>
    </p:spTree>
    <p:extLst>
      <p:ext uri="{BB962C8B-B14F-4D97-AF65-F5344CB8AC3E}">
        <p14:creationId xmlns:p14="http://schemas.microsoft.com/office/powerpoint/2010/main" val="338374493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9"/>
            <a:ext cx="8352928" cy="1143000"/>
          </a:xfrm>
        </p:spPr>
        <p:txBody>
          <a:bodyPr/>
          <a:lstStyle/>
          <a:p>
            <a:r>
              <a:rPr lang="en-AU" smtClean="0"/>
              <a:t>Click to edit Master title style</a:t>
            </a:r>
            <a:endParaRPr lang="en-AU" dirty="0"/>
          </a:p>
        </p:txBody>
      </p:sp>
      <p:sp>
        <p:nvSpPr>
          <p:cNvPr id="3" name="Content Placeholder 2"/>
          <p:cNvSpPr>
            <a:spLocks noGrp="1"/>
          </p:cNvSpPr>
          <p:nvPr>
            <p:ph idx="1"/>
          </p:nvPr>
        </p:nvSpPr>
        <p:spPr>
          <a:xfrm>
            <a:off x="395536" y="1600202"/>
            <a:ext cx="8352928" cy="4565103"/>
          </a:xfrm>
        </p:spPr>
        <p:txBody>
          <a:bodyPr/>
          <a:lstStyle/>
          <a:p>
            <a:pPr lvl="0"/>
            <a:r>
              <a:rPr lang="en-AU" dirty="0" smtClean="0"/>
              <a:t>Click to edit Master text styles</a:t>
            </a:r>
          </a:p>
          <a:p>
            <a:pPr lvl="1"/>
            <a:r>
              <a:rPr lang="en-AU" dirty="0" smtClean="0"/>
              <a:t>Second level</a:t>
            </a:r>
          </a:p>
          <a:p>
            <a:pPr lvl="2"/>
            <a:r>
              <a:rPr lang="en-AU" dirty="0" smtClean="0"/>
              <a:t>Third level</a:t>
            </a:r>
          </a:p>
        </p:txBody>
      </p:sp>
      <p:sp>
        <p:nvSpPr>
          <p:cNvPr id="8" name="Slide Number Placeholder 3"/>
          <p:cNvSpPr>
            <a:spLocks noGrp="1"/>
          </p:cNvSpPr>
          <p:nvPr>
            <p:ph type="sldNum" sz="quarter" idx="4"/>
          </p:nvPr>
        </p:nvSpPr>
        <p:spPr>
          <a:xfrm>
            <a:off x="8820472" y="6597352"/>
            <a:ext cx="288032" cy="216024"/>
          </a:xfrm>
          <a:prstGeom prst="rect">
            <a:avLst/>
          </a:prstGeom>
        </p:spPr>
        <p:txBody>
          <a:bodyPr lIns="0" tIns="0" rIns="0" bIns="0" anchor="b"/>
          <a:lstStyle>
            <a:lvl1pPr algn="r">
              <a:defRPr sz="1067">
                <a:solidFill>
                  <a:srgbClr val="BFBFBF"/>
                </a:solidFill>
              </a:defRPr>
            </a:lvl1pPr>
          </a:lstStyle>
          <a:p>
            <a:fld id="{38B2A337-2C29-4402-A0A2-E290C184D5D3}" type="slidenum">
              <a:rPr lang="en-AU" kern="0" smtClean="0"/>
              <a:pPr/>
              <a:t>‹#›</a:t>
            </a:fld>
            <a:endParaRPr lang="en-AU" kern="0" dirty="0"/>
          </a:p>
        </p:txBody>
      </p:sp>
    </p:spTree>
    <p:extLst>
      <p:ext uri="{BB962C8B-B14F-4D97-AF65-F5344CB8AC3E}">
        <p14:creationId xmlns:p14="http://schemas.microsoft.com/office/powerpoint/2010/main" val="23746506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theme" Target="../theme/theme2.xml"/><Relationship Id="rId9" Type="http://schemas.openxmlformats.org/officeDocument/2006/relationships/image" Target="../media/image2.emf"/><Relationship Id="rId1" Type="http://schemas.openxmlformats.org/officeDocument/2006/relationships/slideLayout" Target="../slideLayouts/slideLayout8.xml"/><Relationship Id="rId2"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theme" Target="../theme/theme3.xml"/><Relationship Id="rId3"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54" y="-33639"/>
            <a:ext cx="9161995" cy="6868953"/>
          </a:xfrm>
          <a:prstGeom prst="rect">
            <a:avLst/>
          </a:prstGeom>
        </p:spPr>
      </p:pic>
      <p:sp>
        <p:nvSpPr>
          <p:cNvPr id="2" name="Title Placeholder 1"/>
          <p:cNvSpPr>
            <a:spLocks noGrp="1"/>
          </p:cNvSpPr>
          <p:nvPr>
            <p:ph type="title"/>
          </p:nvPr>
        </p:nvSpPr>
        <p:spPr>
          <a:xfrm>
            <a:off x="395536" y="274639"/>
            <a:ext cx="8352928" cy="1143000"/>
          </a:xfrm>
          <a:prstGeom prst="rect">
            <a:avLst/>
          </a:prstGeom>
        </p:spPr>
        <p:txBody>
          <a:bodyPr vert="horz" lIns="0" tIns="0" rIns="0" bIns="0" rtlCol="0" anchor="ctr">
            <a:normAutofit/>
          </a:bodyPr>
          <a:lstStyle/>
          <a:p>
            <a:r>
              <a:rPr lang="en-AU" dirty="0" smtClean="0"/>
              <a:t>Click to edit Master title style</a:t>
            </a:r>
            <a:endParaRPr lang="en-AU" dirty="0"/>
          </a:p>
        </p:txBody>
      </p:sp>
      <p:sp>
        <p:nvSpPr>
          <p:cNvPr id="3" name="Text Placeholder 2"/>
          <p:cNvSpPr>
            <a:spLocks noGrp="1"/>
          </p:cNvSpPr>
          <p:nvPr>
            <p:ph type="body" idx="1"/>
          </p:nvPr>
        </p:nvSpPr>
        <p:spPr>
          <a:xfrm>
            <a:off x="395536" y="1600202"/>
            <a:ext cx="8352928" cy="456510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15" name="Slide Number Placeholder 3"/>
          <p:cNvSpPr>
            <a:spLocks noGrp="1"/>
          </p:cNvSpPr>
          <p:nvPr>
            <p:ph type="sldNum" sz="quarter" idx="4"/>
          </p:nvPr>
        </p:nvSpPr>
        <p:spPr>
          <a:xfrm>
            <a:off x="8835206" y="6625131"/>
            <a:ext cx="288032" cy="216024"/>
          </a:xfrm>
          <a:prstGeom prst="rect">
            <a:avLst/>
          </a:prstGeom>
        </p:spPr>
        <p:txBody>
          <a:bodyPr lIns="0" tIns="0" rIns="0" bIns="0" anchor="b"/>
          <a:lstStyle>
            <a:lvl1pPr algn="r">
              <a:defRPr sz="1067">
                <a:solidFill>
                  <a:schemeClr val="bg1">
                    <a:lumMod val="75000"/>
                  </a:schemeClr>
                </a:solidFill>
              </a:defRPr>
            </a:lvl1pPr>
          </a:lstStyle>
          <a:p>
            <a:fld id="{D799884C-756A-1343-825C-902DCF4F245A}" type="slidenum">
              <a:rPr lang="en-AU" kern="0" smtClean="0"/>
              <a:pPr/>
              <a:t>‹#›</a:t>
            </a:fld>
            <a:endParaRPr lang="en-AU" kern="0" dirty="0"/>
          </a:p>
        </p:txBody>
      </p:sp>
    </p:spTree>
    <p:extLst>
      <p:ext uri="{BB962C8B-B14F-4D97-AF65-F5344CB8AC3E}">
        <p14:creationId xmlns:p14="http://schemas.microsoft.com/office/powerpoint/2010/main" val="3025789435"/>
      </p:ext>
    </p:extLst>
  </p:cSld>
  <p:clrMap bg1="lt1" tx1="dk1" bg2="lt2" tx2="dk2" accent1="accent1" accent2="accent2" accent3="accent3" accent4="accent4" accent5="accent5" accent6="accent6" hlink="hlink" folHlink="folHlink"/>
  <p:sldLayoutIdLst>
    <p:sldLayoutId id="2147483665" r:id="rId1"/>
    <p:sldLayoutId id="2147483667" r:id="rId2"/>
    <p:sldLayoutId id="2147483676" r:id="rId3"/>
    <p:sldLayoutId id="2147483668" r:id="rId4"/>
    <p:sldLayoutId id="2147483672" r:id="rId5"/>
    <p:sldLayoutId id="2147483674" r:id="rId6"/>
    <p:sldLayoutId id="2147483675" r:id="rId7"/>
  </p:sldLayoutIdLst>
  <p:timing>
    <p:tnLst>
      <p:par>
        <p:cTn id="1" dur="indefinite" restart="never" nodeType="tmRoot"/>
      </p:par>
    </p:tnLst>
  </p:timing>
  <p:hf hdr="0" ftr="0" dt="0"/>
  <p:txStyles>
    <p:titleStyle>
      <a:lvl1pPr algn="l" defTabSz="1219170" rtl="0" eaLnBrk="1" latinLnBrk="0" hangingPunct="1">
        <a:spcBef>
          <a:spcPct val="0"/>
        </a:spcBef>
        <a:buNone/>
        <a:defRPr sz="4800" b="1" kern="1200">
          <a:solidFill>
            <a:schemeClr val="tx1"/>
          </a:solidFill>
          <a:latin typeface="+mj-lt"/>
          <a:ea typeface="+mj-ea"/>
          <a:cs typeface="+mj-cs"/>
        </a:defRPr>
      </a:lvl1pPr>
    </p:titleStyle>
    <p:bodyStyle>
      <a:lvl1pPr marL="355591" indent="-355591" algn="l" defTabSz="1219170" rtl="0" eaLnBrk="1" latinLnBrk="0" hangingPunct="1">
        <a:spcBef>
          <a:spcPts val="1600"/>
        </a:spcBef>
        <a:buFont typeface="Arial" pitchFamily="34" charset="0"/>
        <a:buChar char="•"/>
        <a:defRPr sz="3200" kern="1200">
          <a:solidFill>
            <a:schemeClr val="tx1"/>
          </a:solidFill>
          <a:latin typeface="+mn-lt"/>
          <a:ea typeface="+mn-ea"/>
          <a:cs typeface="+mn-cs"/>
        </a:defRPr>
      </a:lvl1pPr>
      <a:lvl2pPr marL="711182" indent="-355591" algn="l" defTabSz="1219170" rtl="0" eaLnBrk="1" latinLnBrk="0" hangingPunct="1">
        <a:spcBef>
          <a:spcPts val="533"/>
        </a:spcBef>
        <a:buFont typeface="Arial" pitchFamily="34" charset="0"/>
        <a:buChar char="–"/>
        <a:defRPr sz="2667" kern="1200">
          <a:solidFill>
            <a:schemeClr val="tx1"/>
          </a:solidFill>
          <a:latin typeface="+mn-lt"/>
          <a:ea typeface="+mn-ea"/>
          <a:cs typeface="+mn-cs"/>
        </a:defRPr>
      </a:lvl2pPr>
      <a:lvl3pPr marL="1083706" indent="-372524" algn="l" defTabSz="1219170" rtl="0" eaLnBrk="1" latinLnBrk="0" hangingPunct="1">
        <a:spcBef>
          <a:spcPts val="533"/>
        </a:spcBef>
        <a:buFont typeface="Arial" pitchFamily="34" charset="0"/>
        <a:buChar char="•"/>
        <a:defRPr sz="2133"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54" y="20360"/>
            <a:ext cx="9161995" cy="6868953"/>
          </a:xfrm>
          <a:prstGeom prst="rect">
            <a:avLst/>
          </a:prstGeom>
        </p:spPr>
      </p:pic>
      <p:sp>
        <p:nvSpPr>
          <p:cNvPr id="2" name="Title Placeholder 1"/>
          <p:cNvSpPr>
            <a:spLocks noGrp="1"/>
          </p:cNvSpPr>
          <p:nvPr>
            <p:ph type="title"/>
          </p:nvPr>
        </p:nvSpPr>
        <p:spPr>
          <a:xfrm>
            <a:off x="395536" y="274639"/>
            <a:ext cx="8352928" cy="1143000"/>
          </a:xfrm>
          <a:prstGeom prst="rect">
            <a:avLst/>
          </a:prstGeom>
        </p:spPr>
        <p:txBody>
          <a:bodyPr vert="horz" lIns="0" tIns="0" rIns="0" bIns="0" rtlCol="0" anchor="ctr">
            <a:normAutofit/>
          </a:bodyPr>
          <a:lstStyle/>
          <a:p>
            <a:r>
              <a:rPr lang="en-AU" dirty="0" smtClean="0"/>
              <a:t>Click to edit Master title style</a:t>
            </a:r>
            <a:endParaRPr lang="en-AU" dirty="0"/>
          </a:p>
        </p:txBody>
      </p:sp>
      <p:sp>
        <p:nvSpPr>
          <p:cNvPr id="3" name="Text Placeholder 2"/>
          <p:cNvSpPr>
            <a:spLocks noGrp="1"/>
          </p:cNvSpPr>
          <p:nvPr>
            <p:ph type="body" idx="1"/>
          </p:nvPr>
        </p:nvSpPr>
        <p:spPr>
          <a:xfrm>
            <a:off x="395536" y="1600202"/>
            <a:ext cx="8352928" cy="4565103"/>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15" name="Slide Number Placeholder 3"/>
          <p:cNvSpPr>
            <a:spLocks noGrp="1"/>
          </p:cNvSpPr>
          <p:nvPr>
            <p:ph type="sldNum" sz="quarter" idx="4"/>
          </p:nvPr>
        </p:nvSpPr>
        <p:spPr>
          <a:xfrm>
            <a:off x="8835206" y="6625131"/>
            <a:ext cx="288032" cy="216024"/>
          </a:xfrm>
          <a:prstGeom prst="rect">
            <a:avLst/>
          </a:prstGeom>
        </p:spPr>
        <p:txBody>
          <a:bodyPr lIns="0" tIns="0" rIns="0" bIns="0" anchor="b"/>
          <a:lstStyle>
            <a:lvl1pPr algn="r">
              <a:defRPr sz="1067">
                <a:solidFill>
                  <a:schemeClr val="bg1">
                    <a:lumMod val="75000"/>
                  </a:schemeClr>
                </a:solidFill>
              </a:defRPr>
            </a:lvl1pPr>
          </a:lstStyle>
          <a:p>
            <a:fld id="{D799884C-756A-1343-825C-902DCF4F245A}" type="slidenum">
              <a:rPr lang="en-AU" kern="0" smtClean="0"/>
              <a:pPr/>
              <a:t>‹#›</a:t>
            </a:fld>
            <a:endParaRPr lang="en-AU" kern="0" dirty="0"/>
          </a:p>
        </p:txBody>
      </p:sp>
    </p:spTree>
    <p:extLst>
      <p:ext uri="{BB962C8B-B14F-4D97-AF65-F5344CB8AC3E}">
        <p14:creationId xmlns:p14="http://schemas.microsoft.com/office/powerpoint/2010/main" val="302578943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Lst>
  <p:timing>
    <p:tnLst>
      <p:par>
        <p:cTn id="1" dur="indefinite" restart="never" nodeType="tmRoot"/>
      </p:par>
    </p:tnLst>
  </p:timing>
  <p:hf hdr="0" ftr="0" dt="0"/>
  <p:txStyles>
    <p:titleStyle>
      <a:lvl1pPr algn="l" defTabSz="1219170" rtl="0" eaLnBrk="1" latinLnBrk="0" hangingPunct="1">
        <a:spcBef>
          <a:spcPct val="0"/>
        </a:spcBef>
        <a:buNone/>
        <a:defRPr sz="4800" b="1" kern="1200">
          <a:solidFill>
            <a:schemeClr val="tx1"/>
          </a:solidFill>
          <a:latin typeface="+mj-lt"/>
          <a:ea typeface="+mj-ea"/>
          <a:cs typeface="+mj-cs"/>
        </a:defRPr>
      </a:lvl1pPr>
    </p:titleStyle>
    <p:bodyStyle>
      <a:lvl1pPr marL="355591" indent="-355591" algn="l" defTabSz="1219170" rtl="0" eaLnBrk="1" latinLnBrk="0" hangingPunct="1">
        <a:spcBef>
          <a:spcPts val="1600"/>
        </a:spcBef>
        <a:buFont typeface="Arial" pitchFamily="34" charset="0"/>
        <a:buChar char="•"/>
        <a:defRPr sz="3200" kern="1200">
          <a:solidFill>
            <a:schemeClr val="tx1"/>
          </a:solidFill>
          <a:latin typeface="+mn-lt"/>
          <a:ea typeface="+mn-ea"/>
          <a:cs typeface="+mn-cs"/>
        </a:defRPr>
      </a:lvl1pPr>
      <a:lvl2pPr marL="711182" indent="-355591" algn="l" defTabSz="1219170" rtl="0" eaLnBrk="1" latinLnBrk="0" hangingPunct="1">
        <a:spcBef>
          <a:spcPts val="533"/>
        </a:spcBef>
        <a:buFont typeface="Arial" pitchFamily="34" charset="0"/>
        <a:buChar char="–"/>
        <a:defRPr sz="2667" kern="1200">
          <a:solidFill>
            <a:schemeClr val="tx1"/>
          </a:solidFill>
          <a:latin typeface="+mn-lt"/>
          <a:ea typeface="+mn-ea"/>
          <a:cs typeface="+mn-cs"/>
        </a:defRPr>
      </a:lvl2pPr>
      <a:lvl3pPr marL="1083706" indent="-372524" algn="l" defTabSz="1219170" rtl="0" eaLnBrk="1" latinLnBrk="0" hangingPunct="1">
        <a:spcBef>
          <a:spcPts val="533"/>
        </a:spcBef>
        <a:buFont typeface="Arial" pitchFamily="34" charset="0"/>
        <a:buChar char="•"/>
        <a:defRPr sz="2133"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2" y="20360"/>
            <a:ext cx="9161995" cy="6868952"/>
          </a:xfrm>
          <a:prstGeom prst="rect">
            <a:avLst/>
          </a:prstGeom>
        </p:spPr>
      </p:pic>
      <p:sp>
        <p:nvSpPr>
          <p:cNvPr id="15" name="Slide Number Placeholder 3"/>
          <p:cNvSpPr>
            <a:spLocks noGrp="1"/>
          </p:cNvSpPr>
          <p:nvPr>
            <p:ph type="sldNum" sz="quarter" idx="4"/>
          </p:nvPr>
        </p:nvSpPr>
        <p:spPr>
          <a:xfrm>
            <a:off x="8835206" y="6625131"/>
            <a:ext cx="288032" cy="216024"/>
          </a:xfrm>
          <a:prstGeom prst="rect">
            <a:avLst/>
          </a:prstGeom>
        </p:spPr>
        <p:txBody>
          <a:bodyPr lIns="0" tIns="0" rIns="0" bIns="0" anchor="b"/>
          <a:lstStyle>
            <a:lvl1pPr algn="r">
              <a:defRPr sz="1067">
                <a:solidFill>
                  <a:schemeClr val="bg1">
                    <a:lumMod val="75000"/>
                  </a:schemeClr>
                </a:solidFill>
              </a:defRPr>
            </a:lvl1pPr>
          </a:lstStyle>
          <a:p>
            <a:fld id="{D799884C-756A-1343-825C-902DCF4F245A}" type="slidenum">
              <a:rPr lang="en-AU" kern="0" smtClean="0"/>
              <a:pPr/>
              <a:t>‹#›</a:t>
            </a:fld>
            <a:endParaRPr lang="en-AU" kern="0" dirty="0"/>
          </a:p>
        </p:txBody>
      </p:sp>
    </p:spTree>
    <p:extLst>
      <p:ext uri="{BB962C8B-B14F-4D97-AF65-F5344CB8AC3E}">
        <p14:creationId xmlns:p14="http://schemas.microsoft.com/office/powerpoint/2010/main" val="3025789435"/>
      </p:ext>
    </p:extLst>
  </p:cSld>
  <p:clrMap bg1="lt1" tx1="dk1" bg2="lt2" tx2="dk2" accent1="accent1" accent2="accent2" accent3="accent3" accent4="accent4" accent5="accent5" accent6="accent6" hlink="hlink" folHlink="folHlink"/>
  <p:sldLayoutIdLst>
    <p:sldLayoutId id="2147483694" r:id="rId1"/>
  </p:sldLayoutIdLst>
  <p:timing>
    <p:tnLst>
      <p:par>
        <p:cTn id="1" dur="indefinite" restart="never" nodeType="tmRoot"/>
      </p:par>
    </p:tnLst>
  </p:timing>
  <p:hf hdr="0" ftr="0" dt="0"/>
  <p:txStyles>
    <p:titleStyle>
      <a:lvl1pPr algn="l" defTabSz="1219170" rtl="0" eaLnBrk="1" latinLnBrk="0" hangingPunct="1">
        <a:spcBef>
          <a:spcPct val="0"/>
        </a:spcBef>
        <a:buNone/>
        <a:defRPr sz="4800" b="1" kern="1200">
          <a:solidFill>
            <a:schemeClr val="tx1"/>
          </a:solidFill>
          <a:latin typeface="+mj-lt"/>
          <a:ea typeface="+mj-ea"/>
          <a:cs typeface="+mj-cs"/>
        </a:defRPr>
      </a:lvl1pPr>
    </p:titleStyle>
    <p:bodyStyle>
      <a:lvl1pPr marL="355591" indent="-355591" algn="l" defTabSz="1219170" rtl="0" eaLnBrk="1" latinLnBrk="0" hangingPunct="1">
        <a:spcBef>
          <a:spcPts val="1600"/>
        </a:spcBef>
        <a:buFont typeface="Arial" pitchFamily="34" charset="0"/>
        <a:buChar char="•"/>
        <a:defRPr sz="3200" kern="1200">
          <a:solidFill>
            <a:schemeClr val="tx1"/>
          </a:solidFill>
          <a:latin typeface="+mn-lt"/>
          <a:ea typeface="+mn-ea"/>
          <a:cs typeface="+mn-cs"/>
        </a:defRPr>
      </a:lvl1pPr>
      <a:lvl2pPr marL="711182" indent="-355591" algn="l" defTabSz="1219170" rtl="0" eaLnBrk="1" latinLnBrk="0" hangingPunct="1">
        <a:spcBef>
          <a:spcPts val="533"/>
        </a:spcBef>
        <a:buFont typeface="Arial" pitchFamily="34" charset="0"/>
        <a:buChar char="–"/>
        <a:defRPr sz="2667" kern="1200">
          <a:solidFill>
            <a:schemeClr val="tx1"/>
          </a:solidFill>
          <a:latin typeface="+mn-lt"/>
          <a:ea typeface="+mn-ea"/>
          <a:cs typeface="+mn-cs"/>
        </a:defRPr>
      </a:lvl2pPr>
      <a:lvl3pPr marL="1083706" indent="-372524" algn="l" defTabSz="1219170" rtl="0" eaLnBrk="1" latinLnBrk="0" hangingPunct="1">
        <a:spcBef>
          <a:spcPts val="533"/>
        </a:spcBef>
        <a:buFont typeface="Arial" pitchFamily="34" charset="0"/>
        <a:buChar char="•"/>
        <a:defRPr sz="2133"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blog.cloudflare.com/why-we-terminated-daily-stormer/"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45.xml.rels><?xml version="1.0" encoding="UTF-8" standalone="yes"?>
<Relationships xmlns="http://schemas.openxmlformats.org/package/2006/relationships"><Relationship Id="rId3" Type="http://schemas.openxmlformats.org/officeDocument/2006/relationships/image" Target="../media/image26.tiff"/><Relationship Id="rId4" Type="http://schemas.openxmlformats.org/officeDocument/2006/relationships/image" Target="../media/image27.tiff"/><Relationship Id="rId1" Type="http://schemas.openxmlformats.org/officeDocument/2006/relationships/slideLayout" Target="../slideLayouts/slideLayout2.xml"/><Relationship Id="rId2" Type="http://schemas.openxmlformats.org/officeDocument/2006/relationships/image" Target="../media/image25.tif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tif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tiff"/></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124744"/>
            <a:ext cx="8208912" cy="2160239"/>
          </a:xfrm>
        </p:spPr>
        <p:txBody>
          <a:bodyPr>
            <a:normAutofit/>
          </a:bodyPr>
          <a:lstStyle/>
          <a:p>
            <a:r>
              <a:rPr lang="en-US" sz="5333" dirty="0">
                <a:latin typeface="Powderfinger Type" charset="0"/>
                <a:ea typeface="Powderfinger Type" charset="0"/>
                <a:cs typeface="Powderfinger Type" charset="0"/>
              </a:rPr>
              <a:t>The Death of </a:t>
            </a:r>
            <a:r>
              <a:rPr lang="en-US" sz="5333" dirty="0" smtClean="0">
                <a:latin typeface="Powderfinger Type" charset="0"/>
                <a:ea typeface="Powderfinger Type" charset="0"/>
                <a:cs typeface="Powderfinger Type" charset="0"/>
              </a:rPr>
              <a:t>Transit</a:t>
            </a:r>
            <a:br>
              <a:rPr lang="en-US" sz="5333" dirty="0" smtClean="0">
                <a:latin typeface="Powderfinger Type" charset="0"/>
                <a:ea typeface="Powderfinger Type" charset="0"/>
                <a:cs typeface="Powderfinger Type" charset="0"/>
              </a:rPr>
            </a:br>
            <a:r>
              <a:rPr lang="en-US" sz="5333" dirty="0" smtClean="0">
                <a:latin typeface="Powderfinger Type" charset="0"/>
                <a:ea typeface="Powderfinger Type" charset="0"/>
                <a:cs typeface="Powderfinger Type" charset="0"/>
              </a:rPr>
              <a:t>and </a:t>
            </a:r>
            <a:r>
              <a:rPr lang="en-US" sz="5333" dirty="0">
                <a:latin typeface="Powderfinger Type" charset="0"/>
                <a:ea typeface="Powderfinger Type" charset="0"/>
                <a:cs typeface="Powderfinger Type" charset="0"/>
              </a:rPr>
              <a:t>Beyond</a:t>
            </a:r>
          </a:p>
        </p:txBody>
      </p:sp>
      <p:sp>
        <p:nvSpPr>
          <p:cNvPr id="3" name="Subtitle 2"/>
          <p:cNvSpPr>
            <a:spLocks noGrp="1"/>
          </p:cNvSpPr>
          <p:nvPr>
            <p:ph type="subTitle" idx="1"/>
          </p:nvPr>
        </p:nvSpPr>
        <p:spPr>
          <a:xfrm>
            <a:off x="-372549" y="4005064"/>
            <a:ext cx="9049005" cy="1752600"/>
          </a:xfrm>
        </p:spPr>
        <p:txBody>
          <a:bodyPr>
            <a:normAutofit/>
          </a:bodyPr>
          <a:lstStyle/>
          <a:p>
            <a:pPr algn="r"/>
            <a:r>
              <a:rPr lang="en-US" sz="2400" b="1" dirty="0">
                <a:solidFill>
                  <a:schemeClr val="bg1">
                    <a:lumMod val="50000"/>
                  </a:schemeClr>
                </a:solidFill>
                <a:latin typeface="Max's Handwritin" charset="0"/>
                <a:ea typeface="Max's Handwritin" charset="0"/>
                <a:cs typeface="Max's Handwritin" charset="0"/>
              </a:rPr>
              <a:t>Geoff Huston</a:t>
            </a:r>
          </a:p>
          <a:p>
            <a:pPr algn="r"/>
            <a:r>
              <a:rPr lang="en-US" sz="2400" b="1" dirty="0">
                <a:solidFill>
                  <a:schemeClr val="bg1">
                    <a:lumMod val="50000"/>
                  </a:schemeClr>
                </a:solidFill>
                <a:latin typeface="Max's Handwritin" charset="0"/>
                <a:ea typeface="Max's Handwritin" charset="0"/>
                <a:cs typeface="Max's Handwritin" charset="0"/>
              </a:rPr>
              <a:t>Chief Scientist, </a:t>
            </a:r>
            <a:r>
              <a:rPr lang="en-US" sz="2400" b="1" dirty="0" smtClean="0">
                <a:solidFill>
                  <a:schemeClr val="bg1">
                    <a:lumMod val="50000"/>
                  </a:schemeClr>
                </a:solidFill>
                <a:latin typeface="Max's Handwritin" charset="0"/>
                <a:ea typeface="Max's Handwritin" charset="0"/>
                <a:cs typeface="Max's Handwritin" charset="0"/>
              </a:rPr>
              <a:t>APNIC</a:t>
            </a:r>
          </a:p>
        </p:txBody>
      </p:sp>
      <p:pic>
        <p:nvPicPr>
          <p:cNvPr id="4" name="Picture 3"/>
          <p:cNvPicPr>
            <a:picLocks noChangeAspect="1"/>
          </p:cNvPicPr>
          <p:nvPr/>
        </p:nvPicPr>
        <p:blipFill>
          <a:blip r:embed="rId2"/>
          <a:stretch>
            <a:fillRect/>
          </a:stretch>
        </p:blipFill>
        <p:spPr>
          <a:xfrm>
            <a:off x="1691680" y="3212976"/>
            <a:ext cx="2625756" cy="3501008"/>
          </a:xfrm>
          <a:prstGeom prst="rect">
            <a:avLst/>
          </a:prstGeom>
        </p:spPr>
      </p:pic>
      <p:sp>
        <p:nvSpPr>
          <p:cNvPr id="7" name="TextBox 6"/>
          <p:cNvSpPr txBox="1"/>
          <p:nvPr/>
        </p:nvSpPr>
        <p:spPr>
          <a:xfrm>
            <a:off x="2195736" y="6713984"/>
            <a:ext cx="1709122" cy="153888"/>
          </a:xfrm>
          <a:prstGeom prst="rect">
            <a:avLst/>
          </a:prstGeom>
          <a:noFill/>
        </p:spPr>
        <p:txBody>
          <a:bodyPr wrap="none" rtlCol="0">
            <a:spAutoFit/>
          </a:bodyPr>
          <a:lstStyle/>
          <a:p>
            <a:r>
              <a:rPr lang="en-US" sz="400" smtClean="0"/>
              <a:t>Dave Crosby, https</a:t>
            </a:r>
            <a:r>
              <a:rPr lang="en-US" sz="400" dirty="0"/>
              <a:t>://</a:t>
            </a:r>
            <a:r>
              <a:rPr lang="en-US" sz="400" dirty="0" err="1"/>
              <a:t>www.flickr.com</a:t>
            </a:r>
            <a:r>
              <a:rPr lang="en-US" sz="400" dirty="0"/>
              <a:t>/photos/</a:t>
            </a:r>
            <a:r>
              <a:rPr lang="en-US" sz="400" dirty="0" err="1"/>
              <a:t>wikidave</a:t>
            </a:r>
            <a:r>
              <a:rPr lang="en-US" sz="400" dirty="0"/>
              <a:t>/4044498586/</a:t>
            </a:r>
          </a:p>
        </p:txBody>
      </p:sp>
    </p:spTree>
    <p:extLst>
      <p:ext uri="{BB962C8B-B14F-4D97-AF65-F5344CB8AC3E}">
        <p14:creationId xmlns:p14="http://schemas.microsoft.com/office/powerpoint/2010/main" val="16328621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9"/>
            <a:ext cx="9947737" cy="1325563"/>
          </a:xfrm>
        </p:spPr>
        <p:txBody>
          <a:bodyPr>
            <a:normAutofit/>
          </a:bodyPr>
          <a:lstStyle/>
          <a:p>
            <a:r>
              <a:rPr lang="en-US" sz="3600" dirty="0" smtClean="0">
                <a:latin typeface="Powderfinger Type" charset="0"/>
                <a:ea typeface="Powderfinger Type" charset="0"/>
                <a:cs typeface="Powderfinger Type" charset="0"/>
              </a:rPr>
              <a:t>Internet Architecture (1980’s)</a:t>
            </a:r>
            <a:endParaRPr lang="en-US" sz="3600" dirty="0">
              <a:latin typeface="Powderfinger Type" charset="0"/>
              <a:ea typeface="Powderfinger Type" charset="0"/>
              <a:cs typeface="Powderfinger Type" charset="0"/>
            </a:endParaRPr>
          </a:p>
        </p:txBody>
      </p:sp>
      <p:sp>
        <p:nvSpPr>
          <p:cNvPr id="3" name="Content Placeholder 2"/>
          <p:cNvSpPr>
            <a:spLocks noGrp="1"/>
          </p:cNvSpPr>
          <p:nvPr>
            <p:ph idx="1"/>
          </p:nvPr>
        </p:nvSpPr>
        <p:spPr/>
        <p:txBody>
          <a:bodyPr>
            <a:normAutofit fontScale="92500" lnSpcReduction="10000"/>
          </a:bodyPr>
          <a:lstStyle/>
          <a:p>
            <a:pPr marL="0" indent="0">
              <a:spcAft>
                <a:spcPts val="600"/>
              </a:spcAft>
              <a:buNone/>
            </a:pPr>
            <a:r>
              <a:rPr lang="en-US" dirty="0" smtClean="0"/>
              <a:t>“End-to-End” design:</a:t>
            </a:r>
          </a:p>
          <a:p>
            <a:pPr lvl="1">
              <a:spcAft>
                <a:spcPts val="600"/>
              </a:spcAft>
            </a:pPr>
            <a:r>
              <a:rPr lang="en-US" dirty="0" smtClean="0"/>
              <a:t>Connected </a:t>
            </a:r>
            <a:r>
              <a:rPr lang="en-US" dirty="0"/>
              <a:t>c</a:t>
            </a:r>
            <a:r>
              <a:rPr lang="en-US" dirty="0" smtClean="0"/>
              <a:t>omputer to computer</a:t>
            </a:r>
          </a:p>
          <a:p>
            <a:pPr lvl="1">
              <a:spcAft>
                <a:spcPts val="600"/>
              </a:spcAft>
            </a:pPr>
            <a:r>
              <a:rPr lang="en-US" dirty="0" smtClean="0"/>
              <a:t>The network switching function was stateless</a:t>
            </a:r>
          </a:p>
          <a:p>
            <a:pPr marL="914377" lvl="2" indent="0">
              <a:spcAft>
                <a:spcPts val="600"/>
              </a:spcAft>
              <a:buNone/>
            </a:pPr>
            <a:r>
              <a:rPr lang="en-US" dirty="0" smtClean="0"/>
              <a:t>No virtual circuits, no dynamic state for packets to follow </a:t>
            </a:r>
          </a:p>
          <a:p>
            <a:pPr lvl="1">
              <a:spcAft>
                <a:spcPts val="600"/>
              </a:spcAft>
            </a:pPr>
            <a:r>
              <a:rPr lang="en-US" dirty="0"/>
              <a:t>Single </a:t>
            </a:r>
            <a:r>
              <a:rPr lang="en-US" dirty="0" smtClean="0"/>
              <a:t>network-wide addressing model</a:t>
            </a:r>
          </a:p>
          <a:p>
            <a:pPr lvl="1">
              <a:spcAft>
                <a:spcPts val="600"/>
              </a:spcAft>
            </a:pPr>
            <a:r>
              <a:rPr lang="en-US" dirty="0" smtClean="0"/>
              <a:t>Single network-wide routing model</a:t>
            </a:r>
          </a:p>
          <a:p>
            <a:pPr lvl="1">
              <a:spcAft>
                <a:spcPts val="600"/>
              </a:spcAft>
            </a:pPr>
            <a:r>
              <a:rPr lang="en-US" dirty="0"/>
              <a:t>S</a:t>
            </a:r>
            <a:r>
              <a:rPr lang="en-US" dirty="0" smtClean="0"/>
              <a:t>imple datagram unreliable datagram delivery in each packet switching element</a:t>
            </a:r>
          </a:p>
          <a:p>
            <a:pPr lvl="1">
              <a:spcAft>
                <a:spcPts val="600"/>
              </a:spcAft>
            </a:pPr>
            <a:r>
              <a:rPr lang="en-US" dirty="0" smtClean="0"/>
              <a:t>hop-by-hop destination-address-based packet forwarding paradigm</a:t>
            </a:r>
            <a:endParaRPr lang="en-US" dirty="0"/>
          </a:p>
        </p:txBody>
      </p:sp>
    </p:spTree>
    <p:extLst>
      <p:ext uri="{BB962C8B-B14F-4D97-AF65-F5344CB8AC3E}">
        <p14:creationId xmlns:p14="http://schemas.microsoft.com/office/powerpoint/2010/main" val="7605766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8708980" y="6587279"/>
            <a:ext cx="288032" cy="216024"/>
          </a:xfrm>
        </p:spPr>
        <p:txBody>
          <a:bodyPr/>
          <a:lstStyle/>
          <a:p>
            <a:fld id="{38B2A337-2C29-4402-A0A2-E290C184D5D3}" type="slidenum">
              <a:rPr lang="en-AU" kern="0" smtClean="0"/>
              <a:pPr/>
              <a:t>11</a:t>
            </a:fld>
            <a:endParaRPr lang="en-AU" kern="0" dirty="0"/>
          </a:p>
        </p:txBody>
      </p:sp>
      <p:grpSp>
        <p:nvGrpSpPr>
          <p:cNvPr id="7" name="Group 6"/>
          <p:cNvGrpSpPr/>
          <p:nvPr/>
        </p:nvGrpSpPr>
        <p:grpSpPr>
          <a:xfrm>
            <a:off x="1694486" y="1316765"/>
            <a:ext cx="5020697" cy="3918128"/>
            <a:chOff x="2966717" y="1073314"/>
            <a:chExt cx="3189459" cy="2146508"/>
          </a:xfrm>
        </p:grpSpPr>
        <p:sp>
          <p:nvSpPr>
            <p:cNvPr id="5" name="Freeform 4"/>
            <p:cNvSpPr/>
            <p:nvPr/>
          </p:nvSpPr>
          <p:spPr>
            <a:xfrm>
              <a:off x="2966717" y="1073314"/>
              <a:ext cx="3189459" cy="2146508"/>
            </a:xfrm>
            <a:custGeom>
              <a:avLst/>
              <a:gdLst>
                <a:gd name="connsiteX0" fmla="*/ 868683 w 1844919"/>
                <a:gd name="connsiteY0" fmla="*/ 349086 h 1245999"/>
                <a:gd name="connsiteX1" fmla="*/ 690883 w 1844919"/>
                <a:gd name="connsiteY1" fmla="*/ 156046 h 1245999"/>
                <a:gd name="connsiteX2" fmla="*/ 218443 w 1844919"/>
                <a:gd name="connsiteY2" fmla="*/ 354166 h 1245999"/>
                <a:gd name="connsiteX3" fmla="*/ 497843 w 1844919"/>
                <a:gd name="connsiteY3" fmla="*/ 460846 h 1245999"/>
                <a:gd name="connsiteX4" fmla="*/ 218443 w 1844919"/>
                <a:gd name="connsiteY4" fmla="*/ 465926 h 1245999"/>
                <a:gd name="connsiteX5" fmla="*/ 3 w 1844919"/>
                <a:gd name="connsiteY5" fmla="*/ 719926 h 1245999"/>
                <a:gd name="connsiteX6" fmla="*/ 213363 w 1844919"/>
                <a:gd name="connsiteY6" fmla="*/ 882486 h 1245999"/>
                <a:gd name="connsiteX7" fmla="*/ 447043 w 1844919"/>
                <a:gd name="connsiteY7" fmla="*/ 785966 h 1245999"/>
                <a:gd name="connsiteX8" fmla="*/ 284483 w 1844919"/>
                <a:gd name="connsiteY8" fmla="*/ 938366 h 1245999"/>
                <a:gd name="connsiteX9" fmla="*/ 396243 w 1844919"/>
                <a:gd name="connsiteY9" fmla="*/ 1161886 h 1245999"/>
                <a:gd name="connsiteX10" fmla="*/ 695963 w 1844919"/>
                <a:gd name="connsiteY10" fmla="*/ 1177126 h 1245999"/>
                <a:gd name="connsiteX11" fmla="*/ 746763 w 1844919"/>
                <a:gd name="connsiteY11" fmla="*/ 1039966 h 1245999"/>
                <a:gd name="connsiteX12" fmla="*/ 858523 w 1844919"/>
                <a:gd name="connsiteY12" fmla="*/ 1202526 h 1245999"/>
                <a:gd name="connsiteX13" fmla="*/ 1346203 w 1844919"/>
                <a:gd name="connsiteY13" fmla="*/ 1227926 h 1245999"/>
                <a:gd name="connsiteX14" fmla="*/ 1463043 w 1844919"/>
                <a:gd name="connsiteY14" fmla="*/ 963766 h 1245999"/>
                <a:gd name="connsiteX15" fmla="*/ 1310643 w 1844919"/>
                <a:gd name="connsiteY15" fmla="*/ 801206 h 1245999"/>
                <a:gd name="connsiteX16" fmla="*/ 1468123 w 1844919"/>
                <a:gd name="connsiteY16" fmla="*/ 902806 h 1245999"/>
                <a:gd name="connsiteX17" fmla="*/ 1823723 w 1844919"/>
                <a:gd name="connsiteY17" fmla="*/ 648806 h 1245999"/>
                <a:gd name="connsiteX18" fmla="*/ 1772923 w 1844919"/>
                <a:gd name="connsiteY18" fmla="*/ 465926 h 1245999"/>
                <a:gd name="connsiteX19" fmla="*/ 1513843 w 1844919"/>
                <a:gd name="connsiteY19" fmla="*/ 394806 h 1245999"/>
                <a:gd name="connsiteX20" fmla="*/ 1549403 w 1844919"/>
                <a:gd name="connsiteY20" fmla="*/ 186526 h 1245999"/>
                <a:gd name="connsiteX21" fmla="*/ 1249683 w 1844919"/>
                <a:gd name="connsiteY21" fmla="*/ 44286 h 1245999"/>
                <a:gd name="connsiteX22" fmla="*/ 1153163 w 1844919"/>
                <a:gd name="connsiteY22" fmla="*/ 13806 h 1245999"/>
                <a:gd name="connsiteX23" fmla="*/ 949963 w 1844919"/>
                <a:gd name="connsiteY23" fmla="*/ 247486 h 1245999"/>
                <a:gd name="connsiteX24" fmla="*/ 868683 w 1844919"/>
                <a:gd name="connsiteY24" fmla="*/ 349086 h 1245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44919" h="1245999">
                  <a:moveTo>
                    <a:pt x="868683" y="349086"/>
                  </a:moveTo>
                  <a:cubicBezTo>
                    <a:pt x="825503" y="333846"/>
                    <a:pt x="799256" y="155199"/>
                    <a:pt x="690883" y="156046"/>
                  </a:cubicBezTo>
                  <a:cubicBezTo>
                    <a:pt x="582510" y="156893"/>
                    <a:pt x="250616" y="303366"/>
                    <a:pt x="218443" y="354166"/>
                  </a:cubicBezTo>
                  <a:cubicBezTo>
                    <a:pt x="186270" y="404966"/>
                    <a:pt x="497843" y="442219"/>
                    <a:pt x="497843" y="460846"/>
                  </a:cubicBezTo>
                  <a:cubicBezTo>
                    <a:pt x="497843" y="479473"/>
                    <a:pt x="301416" y="422746"/>
                    <a:pt x="218443" y="465926"/>
                  </a:cubicBezTo>
                  <a:cubicBezTo>
                    <a:pt x="135470" y="509106"/>
                    <a:pt x="850" y="650499"/>
                    <a:pt x="3" y="719926"/>
                  </a:cubicBezTo>
                  <a:cubicBezTo>
                    <a:pt x="-844" y="789353"/>
                    <a:pt x="138856" y="871479"/>
                    <a:pt x="213363" y="882486"/>
                  </a:cubicBezTo>
                  <a:cubicBezTo>
                    <a:pt x="287870" y="893493"/>
                    <a:pt x="435190" y="776653"/>
                    <a:pt x="447043" y="785966"/>
                  </a:cubicBezTo>
                  <a:cubicBezTo>
                    <a:pt x="458896" y="795279"/>
                    <a:pt x="292950" y="875713"/>
                    <a:pt x="284483" y="938366"/>
                  </a:cubicBezTo>
                  <a:cubicBezTo>
                    <a:pt x="276016" y="1001019"/>
                    <a:pt x="327663" y="1122093"/>
                    <a:pt x="396243" y="1161886"/>
                  </a:cubicBezTo>
                  <a:cubicBezTo>
                    <a:pt x="464823" y="1201679"/>
                    <a:pt x="637543" y="1197446"/>
                    <a:pt x="695963" y="1177126"/>
                  </a:cubicBezTo>
                  <a:cubicBezTo>
                    <a:pt x="754383" y="1156806"/>
                    <a:pt x="719670" y="1035733"/>
                    <a:pt x="746763" y="1039966"/>
                  </a:cubicBezTo>
                  <a:cubicBezTo>
                    <a:pt x="773856" y="1044199"/>
                    <a:pt x="758616" y="1171199"/>
                    <a:pt x="858523" y="1202526"/>
                  </a:cubicBezTo>
                  <a:cubicBezTo>
                    <a:pt x="958430" y="1233853"/>
                    <a:pt x="1245450" y="1267719"/>
                    <a:pt x="1346203" y="1227926"/>
                  </a:cubicBezTo>
                  <a:cubicBezTo>
                    <a:pt x="1446956" y="1188133"/>
                    <a:pt x="1468970" y="1034886"/>
                    <a:pt x="1463043" y="963766"/>
                  </a:cubicBezTo>
                  <a:cubicBezTo>
                    <a:pt x="1457116" y="892646"/>
                    <a:pt x="1309796" y="811366"/>
                    <a:pt x="1310643" y="801206"/>
                  </a:cubicBezTo>
                  <a:cubicBezTo>
                    <a:pt x="1311490" y="791046"/>
                    <a:pt x="1382610" y="928206"/>
                    <a:pt x="1468123" y="902806"/>
                  </a:cubicBezTo>
                  <a:cubicBezTo>
                    <a:pt x="1553636" y="877406"/>
                    <a:pt x="1772923" y="721619"/>
                    <a:pt x="1823723" y="648806"/>
                  </a:cubicBezTo>
                  <a:cubicBezTo>
                    <a:pt x="1874523" y="575993"/>
                    <a:pt x="1824570" y="508259"/>
                    <a:pt x="1772923" y="465926"/>
                  </a:cubicBezTo>
                  <a:cubicBezTo>
                    <a:pt x="1721276" y="423593"/>
                    <a:pt x="1551096" y="441373"/>
                    <a:pt x="1513843" y="394806"/>
                  </a:cubicBezTo>
                  <a:cubicBezTo>
                    <a:pt x="1476590" y="348239"/>
                    <a:pt x="1593430" y="244946"/>
                    <a:pt x="1549403" y="186526"/>
                  </a:cubicBezTo>
                  <a:cubicBezTo>
                    <a:pt x="1505376" y="128106"/>
                    <a:pt x="1315723" y="73073"/>
                    <a:pt x="1249683" y="44286"/>
                  </a:cubicBezTo>
                  <a:cubicBezTo>
                    <a:pt x="1183643" y="15499"/>
                    <a:pt x="1203116" y="-20061"/>
                    <a:pt x="1153163" y="13806"/>
                  </a:cubicBezTo>
                  <a:cubicBezTo>
                    <a:pt x="1103210" y="47673"/>
                    <a:pt x="993143" y="194993"/>
                    <a:pt x="949963" y="247486"/>
                  </a:cubicBezTo>
                  <a:cubicBezTo>
                    <a:pt x="906783" y="299979"/>
                    <a:pt x="911863" y="364326"/>
                    <a:pt x="868683" y="349086"/>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3275856" y="1203598"/>
              <a:ext cx="2705860" cy="2016224"/>
            </a:xfrm>
            <a:custGeom>
              <a:avLst/>
              <a:gdLst>
                <a:gd name="connsiteX0" fmla="*/ 1129730 w 2705860"/>
                <a:gd name="connsiteY0" fmla="*/ 418275 h 1763220"/>
                <a:gd name="connsiteX1" fmla="*/ 1094170 w 2705860"/>
                <a:gd name="connsiteY1" fmla="*/ 362395 h 1763220"/>
                <a:gd name="connsiteX2" fmla="*/ 977330 w 2705860"/>
                <a:gd name="connsiteY2" fmla="*/ 250635 h 1763220"/>
                <a:gd name="connsiteX3" fmla="*/ 758890 w 2705860"/>
                <a:gd name="connsiteY3" fmla="*/ 204915 h 1763220"/>
                <a:gd name="connsiteX4" fmla="*/ 342330 w 2705860"/>
                <a:gd name="connsiteY4" fmla="*/ 306515 h 1763220"/>
                <a:gd name="connsiteX5" fmla="*/ 586170 w 2705860"/>
                <a:gd name="connsiteY5" fmla="*/ 428435 h 1763220"/>
                <a:gd name="connsiteX6" fmla="*/ 682690 w 2705860"/>
                <a:gd name="connsiteY6" fmla="*/ 575755 h 1763220"/>
                <a:gd name="connsiteX7" fmla="*/ 327090 w 2705860"/>
                <a:gd name="connsiteY7" fmla="*/ 631635 h 1763220"/>
                <a:gd name="connsiteX8" fmla="*/ 1970 w 2705860"/>
                <a:gd name="connsiteY8" fmla="*/ 809435 h 1763220"/>
                <a:gd name="connsiteX9" fmla="*/ 200090 w 2705860"/>
                <a:gd name="connsiteY9" fmla="*/ 829755 h 1763220"/>
                <a:gd name="connsiteX10" fmla="*/ 388050 w 2705860"/>
                <a:gd name="connsiteY10" fmla="*/ 1017715 h 1763220"/>
                <a:gd name="connsiteX11" fmla="*/ 621730 w 2705860"/>
                <a:gd name="connsiteY11" fmla="*/ 971995 h 1763220"/>
                <a:gd name="connsiteX12" fmla="*/ 596330 w 2705860"/>
                <a:gd name="connsiteY12" fmla="*/ 1134555 h 1763220"/>
                <a:gd name="connsiteX13" fmla="*/ 388050 w 2705860"/>
                <a:gd name="connsiteY13" fmla="*/ 1307275 h 1763220"/>
                <a:gd name="connsiteX14" fmla="*/ 464250 w 2705860"/>
                <a:gd name="connsiteY14" fmla="*/ 1444435 h 1763220"/>
                <a:gd name="connsiteX15" fmla="*/ 865570 w 2705860"/>
                <a:gd name="connsiteY15" fmla="*/ 1617155 h 1763220"/>
                <a:gd name="connsiteX16" fmla="*/ 1023050 w 2705860"/>
                <a:gd name="connsiteY16" fmla="*/ 1520635 h 1763220"/>
                <a:gd name="connsiteX17" fmla="*/ 1129730 w 2705860"/>
                <a:gd name="connsiteY17" fmla="*/ 1637475 h 1763220"/>
                <a:gd name="connsiteX18" fmla="*/ 1434530 w 2705860"/>
                <a:gd name="connsiteY18" fmla="*/ 1754315 h 1763220"/>
                <a:gd name="connsiteX19" fmla="*/ 1851090 w 2705860"/>
                <a:gd name="connsiteY19" fmla="*/ 1383475 h 1763220"/>
                <a:gd name="connsiteX20" fmla="*/ 1805370 w 2705860"/>
                <a:gd name="connsiteY20" fmla="*/ 1012635 h 1763220"/>
                <a:gd name="connsiteX21" fmla="*/ 2064450 w 2705860"/>
                <a:gd name="connsiteY21" fmla="*/ 987235 h 1763220"/>
                <a:gd name="connsiteX22" fmla="*/ 2277810 w 2705860"/>
                <a:gd name="connsiteY22" fmla="*/ 1109155 h 1763220"/>
                <a:gd name="connsiteX23" fmla="*/ 2704530 w 2705860"/>
                <a:gd name="connsiteY23" fmla="*/ 723075 h 1763220"/>
                <a:gd name="connsiteX24" fmla="*/ 2125410 w 2705860"/>
                <a:gd name="connsiteY24" fmla="*/ 377635 h 1763220"/>
                <a:gd name="connsiteX25" fmla="*/ 2287970 w 2705860"/>
                <a:gd name="connsiteY25" fmla="*/ 149035 h 1763220"/>
                <a:gd name="connsiteX26" fmla="*/ 1754570 w 2705860"/>
                <a:gd name="connsiteY26" fmla="*/ 1715 h 1763220"/>
                <a:gd name="connsiteX27" fmla="*/ 1846010 w 2705860"/>
                <a:gd name="connsiteY27" fmla="*/ 245555 h 1763220"/>
                <a:gd name="connsiteX28" fmla="*/ 1475170 w 2705860"/>
                <a:gd name="connsiteY28" fmla="*/ 194755 h 1763220"/>
                <a:gd name="connsiteX29" fmla="*/ 1256730 w 2705860"/>
                <a:gd name="connsiteY29" fmla="*/ 453835 h 1763220"/>
                <a:gd name="connsiteX30" fmla="*/ 1129730 w 2705860"/>
                <a:gd name="connsiteY30" fmla="*/ 418275 h 176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05860" h="1763220">
                  <a:moveTo>
                    <a:pt x="1129730" y="418275"/>
                  </a:moveTo>
                  <a:cubicBezTo>
                    <a:pt x="1102637" y="403035"/>
                    <a:pt x="1119570" y="390335"/>
                    <a:pt x="1094170" y="362395"/>
                  </a:cubicBezTo>
                  <a:cubicBezTo>
                    <a:pt x="1068770" y="334455"/>
                    <a:pt x="1033210" y="276882"/>
                    <a:pt x="977330" y="250635"/>
                  </a:cubicBezTo>
                  <a:cubicBezTo>
                    <a:pt x="921450" y="224388"/>
                    <a:pt x="864723" y="195602"/>
                    <a:pt x="758890" y="204915"/>
                  </a:cubicBezTo>
                  <a:cubicBezTo>
                    <a:pt x="653057" y="214228"/>
                    <a:pt x="371117" y="269262"/>
                    <a:pt x="342330" y="306515"/>
                  </a:cubicBezTo>
                  <a:cubicBezTo>
                    <a:pt x="313543" y="343768"/>
                    <a:pt x="529443" y="383562"/>
                    <a:pt x="586170" y="428435"/>
                  </a:cubicBezTo>
                  <a:cubicBezTo>
                    <a:pt x="642897" y="473308"/>
                    <a:pt x="725870" y="541888"/>
                    <a:pt x="682690" y="575755"/>
                  </a:cubicBezTo>
                  <a:cubicBezTo>
                    <a:pt x="639510" y="609622"/>
                    <a:pt x="440543" y="592688"/>
                    <a:pt x="327090" y="631635"/>
                  </a:cubicBezTo>
                  <a:cubicBezTo>
                    <a:pt x="213637" y="670582"/>
                    <a:pt x="23137" y="776415"/>
                    <a:pt x="1970" y="809435"/>
                  </a:cubicBezTo>
                  <a:cubicBezTo>
                    <a:pt x="-19197" y="842455"/>
                    <a:pt x="135743" y="795042"/>
                    <a:pt x="200090" y="829755"/>
                  </a:cubicBezTo>
                  <a:cubicBezTo>
                    <a:pt x="264437" y="864468"/>
                    <a:pt x="317777" y="994008"/>
                    <a:pt x="388050" y="1017715"/>
                  </a:cubicBezTo>
                  <a:cubicBezTo>
                    <a:pt x="458323" y="1041422"/>
                    <a:pt x="587017" y="952522"/>
                    <a:pt x="621730" y="971995"/>
                  </a:cubicBezTo>
                  <a:cubicBezTo>
                    <a:pt x="656443" y="991468"/>
                    <a:pt x="635277" y="1078675"/>
                    <a:pt x="596330" y="1134555"/>
                  </a:cubicBezTo>
                  <a:cubicBezTo>
                    <a:pt x="557383" y="1190435"/>
                    <a:pt x="410063" y="1255628"/>
                    <a:pt x="388050" y="1307275"/>
                  </a:cubicBezTo>
                  <a:cubicBezTo>
                    <a:pt x="366037" y="1358922"/>
                    <a:pt x="384663" y="1392788"/>
                    <a:pt x="464250" y="1444435"/>
                  </a:cubicBezTo>
                  <a:cubicBezTo>
                    <a:pt x="543837" y="1496082"/>
                    <a:pt x="772437" y="1604455"/>
                    <a:pt x="865570" y="1617155"/>
                  </a:cubicBezTo>
                  <a:cubicBezTo>
                    <a:pt x="958703" y="1629855"/>
                    <a:pt x="979023" y="1517248"/>
                    <a:pt x="1023050" y="1520635"/>
                  </a:cubicBezTo>
                  <a:cubicBezTo>
                    <a:pt x="1067077" y="1524022"/>
                    <a:pt x="1061150" y="1598528"/>
                    <a:pt x="1129730" y="1637475"/>
                  </a:cubicBezTo>
                  <a:cubicBezTo>
                    <a:pt x="1198310" y="1676422"/>
                    <a:pt x="1314303" y="1796648"/>
                    <a:pt x="1434530" y="1754315"/>
                  </a:cubicBezTo>
                  <a:cubicBezTo>
                    <a:pt x="1554757" y="1711982"/>
                    <a:pt x="1789283" y="1507088"/>
                    <a:pt x="1851090" y="1383475"/>
                  </a:cubicBezTo>
                  <a:cubicBezTo>
                    <a:pt x="1912897" y="1259862"/>
                    <a:pt x="1769810" y="1078675"/>
                    <a:pt x="1805370" y="1012635"/>
                  </a:cubicBezTo>
                  <a:cubicBezTo>
                    <a:pt x="1840930" y="946595"/>
                    <a:pt x="1985710" y="971148"/>
                    <a:pt x="2064450" y="987235"/>
                  </a:cubicBezTo>
                  <a:cubicBezTo>
                    <a:pt x="2143190" y="1003322"/>
                    <a:pt x="2171130" y="1153182"/>
                    <a:pt x="2277810" y="1109155"/>
                  </a:cubicBezTo>
                  <a:cubicBezTo>
                    <a:pt x="2384490" y="1065128"/>
                    <a:pt x="2729930" y="844995"/>
                    <a:pt x="2704530" y="723075"/>
                  </a:cubicBezTo>
                  <a:cubicBezTo>
                    <a:pt x="2679130" y="601155"/>
                    <a:pt x="2194837" y="473308"/>
                    <a:pt x="2125410" y="377635"/>
                  </a:cubicBezTo>
                  <a:cubicBezTo>
                    <a:pt x="2055983" y="281962"/>
                    <a:pt x="2349777" y="211688"/>
                    <a:pt x="2287970" y="149035"/>
                  </a:cubicBezTo>
                  <a:cubicBezTo>
                    <a:pt x="2226163" y="86382"/>
                    <a:pt x="1828230" y="-14372"/>
                    <a:pt x="1754570" y="1715"/>
                  </a:cubicBezTo>
                  <a:cubicBezTo>
                    <a:pt x="1680910" y="17802"/>
                    <a:pt x="1892577" y="213382"/>
                    <a:pt x="1846010" y="245555"/>
                  </a:cubicBezTo>
                  <a:cubicBezTo>
                    <a:pt x="1799443" y="277728"/>
                    <a:pt x="1573383" y="160042"/>
                    <a:pt x="1475170" y="194755"/>
                  </a:cubicBezTo>
                  <a:cubicBezTo>
                    <a:pt x="1376957" y="229468"/>
                    <a:pt x="1311763" y="414888"/>
                    <a:pt x="1256730" y="453835"/>
                  </a:cubicBezTo>
                  <a:cubicBezTo>
                    <a:pt x="1201697" y="492782"/>
                    <a:pt x="1156823" y="433515"/>
                    <a:pt x="1129730" y="418275"/>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0" name="Group 9"/>
          <p:cNvGrpSpPr/>
          <p:nvPr/>
        </p:nvGrpSpPr>
        <p:grpSpPr>
          <a:xfrm>
            <a:off x="254326" y="2468893"/>
            <a:ext cx="1054852" cy="1320083"/>
            <a:chOff x="1331640" y="2303660"/>
            <a:chExt cx="503107" cy="538072"/>
          </a:xfrm>
        </p:grpSpPr>
        <p:sp>
          <p:nvSpPr>
            <p:cNvPr id="8" name="Freeform 7"/>
            <p:cNvSpPr/>
            <p:nvPr/>
          </p:nvSpPr>
          <p:spPr>
            <a:xfrm>
              <a:off x="1331640" y="2456872"/>
              <a:ext cx="259357" cy="384860"/>
            </a:xfrm>
            <a:custGeom>
              <a:avLst/>
              <a:gdLst>
                <a:gd name="connsiteX0" fmla="*/ 27739 w 259357"/>
                <a:gd name="connsiteY0" fmla="*/ 30927 h 384860"/>
                <a:gd name="connsiteX1" fmla="*/ 22659 w 259357"/>
                <a:gd name="connsiteY1" fmla="*/ 264607 h 384860"/>
                <a:gd name="connsiteX2" fmla="*/ 12499 w 259357"/>
                <a:gd name="connsiteY2" fmla="*/ 376367 h 384860"/>
                <a:gd name="connsiteX3" fmla="*/ 215699 w 259357"/>
                <a:gd name="connsiteY3" fmla="*/ 366207 h 384860"/>
                <a:gd name="connsiteX4" fmla="*/ 256339 w 259357"/>
                <a:gd name="connsiteY4" fmla="*/ 279847 h 384860"/>
                <a:gd name="connsiteX5" fmla="*/ 251259 w 259357"/>
                <a:gd name="connsiteY5" fmla="*/ 20767 h 384860"/>
                <a:gd name="connsiteX6" fmla="*/ 210619 w 259357"/>
                <a:gd name="connsiteY6" fmla="*/ 15687 h 384860"/>
                <a:gd name="connsiteX7" fmla="*/ 27739 w 259357"/>
                <a:gd name="connsiteY7" fmla="*/ 30927 h 38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357" h="384860">
                  <a:moveTo>
                    <a:pt x="27739" y="30927"/>
                  </a:moveTo>
                  <a:cubicBezTo>
                    <a:pt x="-3588" y="72414"/>
                    <a:pt x="25199" y="207034"/>
                    <a:pt x="22659" y="264607"/>
                  </a:cubicBezTo>
                  <a:cubicBezTo>
                    <a:pt x="20119" y="322180"/>
                    <a:pt x="-19674" y="359434"/>
                    <a:pt x="12499" y="376367"/>
                  </a:cubicBezTo>
                  <a:cubicBezTo>
                    <a:pt x="44672" y="393300"/>
                    <a:pt x="175059" y="382294"/>
                    <a:pt x="215699" y="366207"/>
                  </a:cubicBezTo>
                  <a:cubicBezTo>
                    <a:pt x="256339" y="350120"/>
                    <a:pt x="250412" y="337420"/>
                    <a:pt x="256339" y="279847"/>
                  </a:cubicBezTo>
                  <a:cubicBezTo>
                    <a:pt x="262266" y="222274"/>
                    <a:pt x="258879" y="64794"/>
                    <a:pt x="251259" y="20767"/>
                  </a:cubicBezTo>
                  <a:cubicBezTo>
                    <a:pt x="243639" y="-23260"/>
                    <a:pt x="252106" y="16534"/>
                    <a:pt x="210619" y="15687"/>
                  </a:cubicBezTo>
                  <a:cubicBezTo>
                    <a:pt x="169132" y="14840"/>
                    <a:pt x="59066" y="-10560"/>
                    <a:pt x="27739" y="30927"/>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Freeform 8"/>
            <p:cNvSpPr/>
            <p:nvPr/>
          </p:nvSpPr>
          <p:spPr>
            <a:xfrm>
              <a:off x="1389859" y="2303660"/>
              <a:ext cx="444888" cy="534659"/>
            </a:xfrm>
            <a:custGeom>
              <a:avLst/>
              <a:gdLst>
                <a:gd name="connsiteX0" fmla="*/ 0 w 444888"/>
                <a:gd name="connsiteY0" fmla="*/ 133339 h 534659"/>
                <a:gd name="connsiteX1" fmla="*/ 50800 w 444888"/>
                <a:gd name="connsiteY1" fmla="*/ 118099 h 534659"/>
                <a:gd name="connsiteX2" fmla="*/ 203200 w 444888"/>
                <a:gd name="connsiteY2" fmla="*/ 16499 h 534659"/>
                <a:gd name="connsiteX3" fmla="*/ 426720 w 444888"/>
                <a:gd name="connsiteY3" fmla="*/ 11419 h 534659"/>
                <a:gd name="connsiteX4" fmla="*/ 233680 w 444888"/>
                <a:gd name="connsiteY4" fmla="*/ 128259 h 534659"/>
                <a:gd name="connsiteX5" fmla="*/ 436880 w 444888"/>
                <a:gd name="connsiteY5" fmla="*/ 16499 h 534659"/>
                <a:gd name="connsiteX6" fmla="*/ 401320 w 444888"/>
                <a:gd name="connsiteY6" fmla="*/ 382259 h 534659"/>
                <a:gd name="connsiteX7" fmla="*/ 375920 w 444888"/>
                <a:gd name="connsiteY7" fmla="*/ 458459 h 534659"/>
                <a:gd name="connsiteX8" fmla="*/ 213360 w 444888"/>
                <a:gd name="connsiteY8" fmla="*/ 534659 h 534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888" h="534659">
                  <a:moveTo>
                    <a:pt x="0" y="133339"/>
                  </a:moveTo>
                  <a:cubicBezTo>
                    <a:pt x="8466" y="135455"/>
                    <a:pt x="16933" y="137572"/>
                    <a:pt x="50800" y="118099"/>
                  </a:cubicBezTo>
                  <a:cubicBezTo>
                    <a:pt x="84667" y="98626"/>
                    <a:pt x="140547" y="34279"/>
                    <a:pt x="203200" y="16499"/>
                  </a:cubicBezTo>
                  <a:cubicBezTo>
                    <a:pt x="265853" y="-1281"/>
                    <a:pt x="421640" y="-7208"/>
                    <a:pt x="426720" y="11419"/>
                  </a:cubicBezTo>
                  <a:cubicBezTo>
                    <a:pt x="431800" y="30046"/>
                    <a:pt x="231987" y="127412"/>
                    <a:pt x="233680" y="128259"/>
                  </a:cubicBezTo>
                  <a:cubicBezTo>
                    <a:pt x="235373" y="129106"/>
                    <a:pt x="408940" y="-25834"/>
                    <a:pt x="436880" y="16499"/>
                  </a:cubicBezTo>
                  <a:cubicBezTo>
                    <a:pt x="464820" y="58832"/>
                    <a:pt x="411480" y="308599"/>
                    <a:pt x="401320" y="382259"/>
                  </a:cubicBezTo>
                  <a:cubicBezTo>
                    <a:pt x="391160" y="455919"/>
                    <a:pt x="407247" y="433059"/>
                    <a:pt x="375920" y="458459"/>
                  </a:cubicBezTo>
                  <a:cubicBezTo>
                    <a:pt x="344593" y="483859"/>
                    <a:pt x="213360" y="534659"/>
                    <a:pt x="213360" y="53465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1" name="Freeform 10"/>
          <p:cNvSpPr/>
          <p:nvPr/>
        </p:nvSpPr>
        <p:spPr>
          <a:xfrm>
            <a:off x="6918846" y="4077466"/>
            <a:ext cx="625693" cy="1073669"/>
          </a:xfrm>
          <a:custGeom>
            <a:avLst/>
            <a:gdLst>
              <a:gd name="connsiteX0" fmla="*/ 28602 w 469270"/>
              <a:gd name="connsiteY0" fmla="*/ 61021 h 805252"/>
              <a:gd name="connsiteX1" fmla="*/ 424842 w 469270"/>
              <a:gd name="connsiteY1" fmla="*/ 35621 h 805252"/>
              <a:gd name="connsiteX2" fmla="*/ 450242 w 469270"/>
              <a:gd name="connsiteY2" fmla="*/ 71181 h 805252"/>
              <a:gd name="connsiteX3" fmla="*/ 450242 w 469270"/>
              <a:gd name="connsiteY3" fmla="*/ 650301 h 805252"/>
              <a:gd name="connsiteX4" fmla="*/ 440082 w 469270"/>
              <a:gd name="connsiteY4" fmla="*/ 721421 h 805252"/>
              <a:gd name="connsiteX5" fmla="*/ 89562 w 469270"/>
              <a:gd name="connsiteY5" fmla="*/ 756981 h 805252"/>
              <a:gd name="connsiteX6" fmla="*/ 38762 w 469270"/>
              <a:gd name="connsiteY6" fmla="*/ 751901 h 805252"/>
              <a:gd name="connsiteX7" fmla="*/ 28602 w 469270"/>
              <a:gd name="connsiteY7" fmla="*/ 61021 h 80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9270" h="805252">
                <a:moveTo>
                  <a:pt x="28602" y="61021"/>
                </a:moveTo>
                <a:cubicBezTo>
                  <a:pt x="92949" y="-58359"/>
                  <a:pt x="354569" y="33928"/>
                  <a:pt x="424842" y="35621"/>
                </a:cubicBezTo>
                <a:cubicBezTo>
                  <a:pt x="495115" y="37314"/>
                  <a:pt x="446009" y="-31266"/>
                  <a:pt x="450242" y="71181"/>
                </a:cubicBezTo>
                <a:cubicBezTo>
                  <a:pt x="454475" y="173628"/>
                  <a:pt x="451935" y="541928"/>
                  <a:pt x="450242" y="650301"/>
                </a:cubicBezTo>
                <a:cubicBezTo>
                  <a:pt x="448549" y="758674"/>
                  <a:pt x="500195" y="703641"/>
                  <a:pt x="440082" y="721421"/>
                </a:cubicBezTo>
                <a:cubicBezTo>
                  <a:pt x="379969" y="739201"/>
                  <a:pt x="156449" y="751901"/>
                  <a:pt x="89562" y="756981"/>
                </a:cubicBezTo>
                <a:cubicBezTo>
                  <a:pt x="22675" y="762061"/>
                  <a:pt x="50615" y="866201"/>
                  <a:pt x="38762" y="751901"/>
                </a:cubicBezTo>
                <a:cubicBezTo>
                  <a:pt x="26909" y="637601"/>
                  <a:pt x="-35745" y="180401"/>
                  <a:pt x="28602" y="61021"/>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Freeform 11"/>
          <p:cNvSpPr/>
          <p:nvPr/>
        </p:nvSpPr>
        <p:spPr>
          <a:xfrm>
            <a:off x="6970529" y="3704989"/>
            <a:ext cx="955337" cy="386104"/>
          </a:xfrm>
          <a:custGeom>
            <a:avLst/>
            <a:gdLst>
              <a:gd name="connsiteX0" fmla="*/ 0 w 716503"/>
              <a:gd name="connsiteY0" fmla="*/ 289578 h 289578"/>
              <a:gd name="connsiteX1" fmla="*/ 335280 w 716503"/>
              <a:gd name="connsiteY1" fmla="*/ 45738 h 289578"/>
              <a:gd name="connsiteX2" fmla="*/ 355600 w 716503"/>
              <a:gd name="connsiteY2" fmla="*/ 35578 h 289578"/>
              <a:gd name="connsiteX3" fmla="*/ 685800 w 716503"/>
              <a:gd name="connsiteY3" fmla="*/ 18 h 289578"/>
              <a:gd name="connsiteX4" fmla="*/ 675640 w 716503"/>
              <a:gd name="connsiteY4" fmla="*/ 40658 h 289578"/>
              <a:gd name="connsiteX5" fmla="*/ 452120 w 716503"/>
              <a:gd name="connsiteY5" fmla="*/ 279418 h 289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6503" h="289578">
                <a:moveTo>
                  <a:pt x="0" y="289578"/>
                </a:moveTo>
                <a:lnTo>
                  <a:pt x="335280" y="45738"/>
                </a:lnTo>
                <a:cubicBezTo>
                  <a:pt x="394547" y="3405"/>
                  <a:pt x="297180" y="43198"/>
                  <a:pt x="355600" y="35578"/>
                </a:cubicBezTo>
                <a:cubicBezTo>
                  <a:pt x="414020" y="27958"/>
                  <a:pt x="632460" y="-829"/>
                  <a:pt x="685800" y="18"/>
                </a:cubicBezTo>
                <a:cubicBezTo>
                  <a:pt x="739140" y="865"/>
                  <a:pt x="714587" y="-5909"/>
                  <a:pt x="675640" y="40658"/>
                </a:cubicBezTo>
                <a:cubicBezTo>
                  <a:pt x="636693" y="87225"/>
                  <a:pt x="452120" y="279418"/>
                  <a:pt x="452120" y="27941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Freeform 12"/>
          <p:cNvSpPr/>
          <p:nvPr/>
        </p:nvSpPr>
        <p:spPr>
          <a:xfrm>
            <a:off x="7580128" y="3705920"/>
            <a:ext cx="400429" cy="1272481"/>
          </a:xfrm>
          <a:custGeom>
            <a:avLst/>
            <a:gdLst>
              <a:gd name="connsiteX0" fmla="*/ 289560 w 300322"/>
              <a:gd name="connsiteY0" fmla="*/ 14561 h 954361"/>
              <a:gd name="connsiteX1" fmla="*/ 279400 w 300322"/>
              <a:gd name="connsiteY1" fmla="*/ 80601 h 954361"/>
              <a:gd name="connsiteX2" fmla="*/ 289560 w 300322"/>
              <a:gd name="connsiteY2" fmla="*/ 634321 h 954361"/>
              <a:gd name="connsiteX3" fmla="*/ 274320 w 300322"/>
              <a:gd name="connsiteY3" fmla="*/ 669881 h 954361"/>
              <a:gd name="connsiteX4" fmla="*/ 0 w 300322"/>
              <a:gd name="connsiteY4" fmla="*/ 954361 h 954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322" h="954361">
                <a:moveTo>
                  <a:pt x="289560" y="14561"/>
                </a:moveTo>
                <a:cubicBezTo>
                  <a:pt x="284480" y="-4066"/>
                  <a:pt x="279400" y="-22692"/>
                  <a:pt x="279400" y="80601"/>
                </a:cubicBezTo>
                <a:cubicBezTo>
                  <a:pt x="279400" y="183894"/>
                  <a:pt x="290407" y="536108"/>
                  <a:pt x="289560" y="634321"/>
                </a:cubicBezTo>
                <a:cubicBezTo>
                  <a:pt x="288713" y="732534"/>
                  <a:pt x="322580" y="616541"/>
                  <a:pt x="274320" y="669881"/>
                </a:cubicBezTo>
                <a:cubicBezTo>
                  <a:pt x="226060" y="723221"/>
                  <a:pt x="0" y="954361"/>
                  <a:pt x="0" y="95436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Freeform 13"/>
          <p:cNvSpPr/>
          <p:nvPr/>
        </p:nvSpPr>
        <p:spPr>
          <a:xfrm>
            <a:off x="4629268" y="3753411"/>
            <a:ext cx="220560" cy="289261"/>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Freeform 14"/>
          <p:cNvSpPr/>
          <p:nvPr/>
        </p:nvSpPr>
        <p:spPr>
          <a:xfrm>
            <a:off x="5534912" y="3946463"/>
            <a:ext cx="220560" cy="289261"/>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Freeform 15"/>
          <p:cNvSpPr/>
          <p:nvPr/>
        </p:nvSpPr>
        <p:spPr>
          <a:xfrm>
            <a:off x="6427861" y="4197528"/>
            <a:ext cx="220560" cy="289261"/>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Freeform 16"/>
          <p:cNvSpPr/>
          <p:nvPr/>
        </p:nvSpPr>
        <p:spPr>
          <a:xfrm>
            <a:off x="3074353" y="3464150"/>
            <a:ext cx="220560" cy="289261"/>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1612917" y="3250106"/>
            <a:ext cx="220560" cy="289261"/>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558581" y="2372883"/>
            <a:ext cx="220560" cy="289261"/>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Freeform 19"/>
          <p:cNvSpPr/>
          <p:nvPr/>
        </p:nvSpPr>
        <p:spPr>
          <a:xfrm>
            <a:off x="4090276" y="2662144"/>
            <a:ext cx="220560" cy="289261"/>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Freeform 20"/>
          <p:cNvSpPr/>
          <p:nvPr/>
        </p:nvSpPr>
        <p:spPr>
          <a:xfrm>
            <a:off x="1792735" y="2386654"/>
            <a:ext cx="220560" cy="289261"/>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Freeform 21"/>
          <p:cNvSpPr/>
          <p:nvPr/>
        </p:nvSpPr>
        <p:spPr>
          <a:xfrm>
            <a:off x="5207208" y="2858548"/>
            <a:ext cx="220560" cy="289261"/>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Freeform 22"/>
          <p:cNvSpPr/>
          <p:nvPr/>
        </p:nvSpPr>
        <p:spPr>
          <a:xfrm>
            <a:off x="6515269" y="3319743"/>
            <a:ext cx="220560" cy="289261"/>
          </a:xfrm>
          <a:custGeom>
            <a:avLst/>
            <a:gdLst>
              <a:gd name="connsiteX0" fmla="*/ 11790 w 165420"/>
              <a:gd name="connsiteY0" fmla="*/ 22483 h 216946"/>
              <a:gd name="connsiteX1" fmla="*/ 6710 w 165420"/>
              <a:gd name="connsiteY1" fmla="*/ 195203 h 216946"/>
              <a:gd name="connsiteX2" fmla="*/ 21950 w 165420"/>
              <a:gd name="connsiteY2" fmla="*/ 215523 h 216946"/>
              <a:gd name="connsiteX3" fmla="*/ 138790 w 165420"/>
              <a:gd name="connsiteY3" fmla="*/ 205363 h 216946"/>
              <a:gd name="connsiteX4" fmla="*/ 164190 w 165420"/>
              <a:gd name="connsiteY4" fmla="*/ 159643 h 216946"/>
              <a:gd name="connsiteX5" fmla="*/ 159110 w 165420"/>
              <a:gd name="connsiteY5" fmla="*/ 12323 h 216946"/>
              <a:gd name="connsiteX6" fmla="*/ 138790 w 165420"/>
              <a:gd name="connsiteY6" fmla="*/ 7243 h 216946"/>
              <a:gd name="connsiteX7" fmla="*/ 11790 w 165420"/>
              <a:gd name="connsiteY7" fmla="*/ 22483 h 216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420" h="216946">
                <a:moveTo>
                  <a:pt x="11790" y="22483"/>
                </a:moveTo>
                <a:cubicBezTo>
                  <a:pt x="-10223" y="53810"/>
                  <a:pt x="5017" y="163030"/>
                  <a:pt x="6710" y="195203"/>
                </a:cubicBezTo>
                <a:cubicBezTo>
                  <a:pt x="8403" y="227376"/>
                  <a:pt x="-63" y="213830"/>
                  <a:pt x="21950" y="215523"/>
                </a:cubicBezTo>
                <a:cubicBezTo>
                  <a:pt x="43963" y="217216"/>
                  <a:pt x="115083" y="214676"/>
                  <a:pt x="138790" y="205363"/>
                </a:cubicBezTo>
                <a:cubicBezTo>
                  <a:pt x="162497" y="196050"/>
                  <a:pt x="160803" y="191816"/>
                  <a:pt x="164190" y="159643"/>
                </a:cubicBezTo>
                <a:cubicBezTo>
                  <a:pt x="167577" y="127470"/>
                  <a:pt x="163343" y="37723"/>
                  <a:pt x="159110" y="12323"/>
                </a:cubicBezTo>
                <a:cubicBezTo>
                  <a:pt x="154877" y="-13077"/>
                  <a:pt x="166730" y="8936"/>
                  <a:pt x="138790" y="7243"/>
                </a:cubicBezTo>
                <a:cubicBezTo>
                  <a:pt x="110850" y="5550"/>
                  <a:pt x="33803" y="-8844"/>
                  <a:pt x="11790" y="22483"/>
                </a:cubicBezTo>
                <a:close/>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Freeform 23"/>
          <p:cNvSpPr/>
          <p:nvPr/>
        </p:nvSpPr>
        <p:spPr>
          <a:xfrm>
            <a:off x="1360751" y="2425317"/>
            <a:ext cx="5707501" cy="1453859"/>
          </a:xfrm>
          <a:custGeom>
            <a:avLst/>
            <a:gdLst>
              <a:gd name="connsiteX0" fmla="*/ 6173 w 4280626"/>
              <a:gd name="connsiteY0" fmla="*/ 243492 h 1090394"/>
              <a:gd name="connsiteX1" fmla="*/ 36653 w 4280626"/>
              <a:gd name="connsiteY1" fmla="*/ 202852 h 1090394"/>
              <a:gd name="connsiteX2" fmla="*/ 285573 w 4280626"/>
              <a:gd name="connsiteY2" fmla="*/ 55532 h 1090394"/>
              <a:gd name="connsiteX3" fmla="*/ 1032333 w 4280626"/>
              <a:gd name="connsiteY3" fmla="*/ 14892 h 1090394"/>
              <a:gd name="connsiteX4" fmla="*/ 2297253 w 4280626"/>
              <a:gd name="connsiteY4" fmla="*/ 294292 h 1090394"/>
              <a:gd name="connsiteX5" fmla="*/ 2993213 w 4280626"/>
              <a:gd name="connsiteY5" fmla="*/ 400972 h 1090394"/>
              <a:gd name="connsiteX6" fmla="*/ 3968573 w 4280626"/>
              <a:gd name="connsiteY6" fmla="*/ 807372 h 1090394"/>
              <a:gd name="connsiteX7" fmla="*/ 4268293 w 4280626"/>
              <a:gd name="connsiteY7" fmla="*/ 1066452 h 1090394"/>
              <a:gd name="connsiteX8" fmla="*/ 4146373 w 4280626"/>
              <a:gd name="connsiteY8" fmla="*/ 853092 h 1090394"/>
              <a:gd name="connsiteX9" fmla="*/ 4278453 w 4280626"/>
              <a:gd name="connsiteY9" fmla="*/ 1081692 h 1090394"/>
              <a:gd name="connsiteX10" fmla="*/ 4014293 w 4280626"/>
              <a:gd name="connsiteY10" fmla="*/ 1020732 h 109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0626" h="1090394">
                <a:moveTo>
                  <a:pt x="6173" y="243492"/>
                </a:moveTo>
                <a:cubicBezTo>
                  <a:pt x="-1870" y="238835"/>
                  <a:pt x="-9913" y="234179"/>
                  <a:pt x="36653" y="202852"/>
                </a:cubicBezTo>
                <a:cubicBezTo>
                  <a:pt x="83219" y="171525"/>
                  <a:pt x="119626" y="86859"/>
                  <a:pt x="285573" y="55532"/>
                </a:cubicBezTo>
                <a:cubicBezTo>
                  <a:pt x="451520" y="24205"/>
                  <a:pt x="697053" y="-24901"/>
                  <a:pt x="1032333" y="14892"/>
                </a:cubicBezTo>
                <a:cubicBezTo>
                  <a:pt x="1367613" y="54685"/>
                  <a:pt x="1970440" y="229945"/>
                  <a:pt x="2297253" y="294292"/>
                </a:cubicBezTo>
                <a:cubicBezTo>
                  <a:pt x="2624066" y="358639"/>
                  <a:pt x="2714660" y="315459"/>
                  <a:pt x="2993213" y="400972"/>
                </a:cubicBezTo>
                <a:cubicBezTo>
                  <a:pt x="3271766" y="486485"/>
                  <a:pt x="3756060" y="696459"/>
                  <a:pt x="3968573" y="807372"/>
                </a:cubicBezTo>
                <a:cubicBezTo>
                  <a:pt x="4181086" y="918285"/>
                  <a:pt x="4238660" y="1058832"/>
                  <a:pt x="4268293" y="1066452"/>
                </a:cubicBezTo>
                <a:cubicBezTo>
                  <a:pt x="4297926" y="1074072"/>
                  <a:pt x="4144680" y="850552"/>
                  <a:pt x="4146373" y="853092"/>
                </a:cubicBezTo>
                <a:cubicBezTo>
                  <a:pt x="4148066" y="855632"/>
                  <a:pt x="4300466" y="1053752"/>
                  <a:pt x="4278453" y="1081692"/>
                </a:cubicBezTo>
                <a:cubicBezTo>
                  <a:pt x="4256440" y="1109632"/>
                  <a:pt x="4135366" y="1065182"/>
                  <a:pt x="4014293" y="1020732"/>
                </a:cubicBezTo>
              </a:path>
            </a:pathLst>
          </a:custGeom>
          <a:noFill/>
          <a:ln w="952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Freeform 24"/>
          <p:cNvSpPr/>
          <p:nvPr/>
        </p:nvSpPr>
        <p:spPr>
          <a:xfrm>
            <a:off x="1287209" y="3244133"/>
            <a:ext cx="5551723" cy="1084980"/>
          </a:xfrm>
          <a:custGeom>
            <a:avLst/>
            <a:gdLst>
              <a:gd name="connsiteX0" fmla="*/ 4160889 w 4163792"/>
              <a:gd name="connsiteY0" fmla="*/ 787621 h 813735"/>
              <a:gd name="connsiteX1" fmla="*/ 4115169 w 4163792"/>
              <a:gd name="connsiteY1" fmla="*/ 807941 h 813735"/>
              <a:gd name="connsiteX2" fmla="*/ 3683369 w 4163792"/>
              <a:gd name="connsiteY2" fmla="*/ 797781 h 813735"/>
              <a:gd name="connsiteX3" fmla="*/ 3038209 w 4163792"/>
              <a:gd name="connsiteY3" fmla="*/ 645381 h 813735"/>
              <a:gd name="connsiteX4" fmla="*/ 2078089 w 4163792"/>
              <a:gd name="connsiteY4" fmla="*/ 401541 h 813735"/>
              <a:gd name="connsiteX5" fmla="*/ 274689 w 4163792"/>
              <a:gd name="connsiteY5" fmla="*/ 137381 h 813735"/>
              <a:gd name="connsiteX6" fmla="*/ 41009 w 4163792"/>
              <a:gd name="connsiteY6" fmla="*/ 76421 h 813735"/>
              <a:gd name="connsiteX7" fmla="*/ 112129 w 4163792"/>
              <a:gd name="connsiteY7" fmla="*/ 221 h 813735"/>
              <a:gd name="connsiteX8" fmla="*/ 369 w 4163792"/>
              <a:gd name="connsiteY8" fmla="*/ 101821 h 813735"/>
              <a:gd name="connsiteX9" fmla="*/ 157849 w 4163792"/>
              <a:gd name="connsiteY9" fmla="*/ 269461 h 81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63792" h="813735">
                <a:moveTo>
                  <a:pt x="4160889" y="787621"/>
                </a:moveTo>
                <a:cubicBezTo>
                  <a:pt x="4177822" y="796934"/>
                  <a:pt x="4115169" y="807941"/>
                  <a:pt x="4115169" y="807941"/>
                </a:cubicBezTo>
                <a:cubicBezTo>
                  <a:pt x="4035582" y="809634"/>
                  <a:pt x="3862862" y="824874"/>
                  <a:pt x="3683369" y="797781"/>
                </a:cubicBezTo>
                <a:cubicBezTo>
                  <a:pt x="3503876" y="770688"/>
                  <a:pt x="3038209" y="645381"/>
                  <a:pt x="3038209" y="645381"/>
                </a:cubicBezTo>
                <a:cubicBezTo>
                  <a:pt x="2770662" y="579341"/>
                  <a:pt x="2538675" y="486208"/>
                  <a:pt x="2078089" y="401541"/>
                </a:cubicBezTo>
                <a:cubicBezTo>
                  <a:pt x="1617503" y="316874"/>
                  <a:pt x="614202" y="191568"/>
                  <a:pt x="274689" y="137381"/>
                </a:cubicBezTo>
                <a:cubicBezTo>
                  <a:pt x="-64824" y="83194"/>
                  <a:pt x="68102" y="99281"/>
                  <a:pt x="41009" y="76421"/>
                </a:cubicBezTo>
                <a:cubicBezTo>
                  <a:pt x="13916" y="53561"/>
                  <a:pt x="118902" y="-4012"/>
                  <a:pt x="112129" y="221"/>
                </a:cubicBezTo>
                <a:cubicBezTo>
                  <a:pt x="105356" y="4454"/>
                  <a:pt x="-7251" y="56948"/>
                  <a:pt x="369" y="101821"/>
                </a:cubicBezTo>
                <a:cubicBezTo>
                  <a:pt x="7989" y="146694"/>
                  <a:pt x="157849" y="269461"/>
                  <a:pt x="157849" y="269461"/>
                </a:cubicBezTo>
              </a:path>
            </a:pathLst>
          </a:cu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6" name="Picture 25"/>
          <p:cNvPicPr>
            <a:picLocks noChangeAspect="1"/>
          </p:cNvPicPr>
          <p:nvPr/>
        </p:nvPicPr>
        <p:blipFill>
          <a:blip r:embed="rId2"/>
          <a:stretch>
            <a:fillRect/>
          </a:stretch>
        </p:blipFill>
        <p:spPr>
          <a:xfrm>
            <a:off x="882222" y="2924963"/>
            <a:ext cx="336116" cy="336116"/>
          </a:xfrm>
          <a:prstGeom prst="rect">
            <a:avLst/>
          </a:prstGeom>
        </p:spPr>
      </p:pic>
      <p:pic>
        <p:nvPicPr>
          <p:cNvPr id="27" name="Picture 26"/>
          <p:cNvPicPr>
            <a:picLocks noChangeAspect="1"/>
          </p:cNvPicPr>
          <p:nvPr/>
        </p:nvPicPr>
        <p:blipFill>
          <a:blip r:embed="rId2"/>
          <a:stretch>
            <a:fillRect/>
          </a:stretch>
        </p:blipFill>
        <p:spPr>
          <a:xfrm flipH="1">
            <a:off x="7555589" y="4174101"/>
            <a:ext cx="385225" cy="336116"/>
          </a:xfrm>
          <a:prstGeom prst="rect">
            <a:avLst/>
          </a:prstGeom>
        </p:spPr>
      </p:pic>
      <p:sp>
        <p:nvSpPr>
          <p:cNvPr id="28" name="TextBox 27"/>
          <p:cNvSpPr txBox="1"/>
          <p:nvPr/>
        </p:nvSpPr>
        <p:spPr>
          <a:xfrm>
            <a:off x="251520" y="4112351"/>
            <a:ext cx="1758815" cy="318100"/>
          </a:xfrm>
          <a:prstGeom prst="rect">
            <a:avLst/>
          </a:prstGeom>
          <a:noFill/>
        </p:spPr>
        <p:txBody>
          <a:bodyPr wrap="none" rtlCol="0">
            <a:spAutoFit/>
          </a:bodyPr>
          <a:lstStyle/>
          <a:p>
            <a:r>
              <a:rPr lang="en-US" sz="1467" dirty="0">
                <a:latin typeface="AhnbergHand" charset="0"/>
                <a:ea typeface="AhnbergHand" charset="0"/>
                <a:cs typeface="AhnbergHand" charset="0"/>
              </a:rPr>
              <a:t>TCP/IP Engine</a:t>
            </a:r>
          </a:p>
        </p:txBody>
      </p:sp>
      <p:sp>
        <p:nvSpPr>
          <p:cNvPr id="29" name="TextBox 28"/>
          <p:cNvSpPr txBox="1"/>
          <p:nvPr/>
        </p:nvSpPr>
        <p:spPr>
          <a:xfrm>
            <a:off x="7238197" y="5234142"/>
            <a:ext cx="1758815" cy="318100"/>
          </a:xfrm>
          <a:prstGeom prst="rect">
            <a:avLst/>
          </a:prstGeom>
          <a:noFill/>
        </p:spPr>
        <p:txBody>
          <a:bodyPr wrap="none" rtlCol="0">
            <a:spAutoFit/>
          </a:bodyPr>
          <a:lstStyle/>
          <a:p>
            <a:r>
              <a:rPr lang="en-US" sz="1467" dirty="0">
                <a:latin typeface="AhnbergHand" charset="0"/>
                <a:ea typeface="AhnbergHand" charset="0"/>
                <a:cs typeface="AhnbergHand" charset="0"/>
              </a:rPr>
              <a:t>TCP/IP Engine</a:t>
            </a:r>
          </a:p>
        </p:txBody>
      </p:sp>
      <p:sp>
        <p:nvSpPr>
          <p:cNvPr id="30" name="Freeform 29"/>
          <p:cNvSpPr/>
          <p:nvPr/>
        </p:nvSpPr>
        <p:spPr>
          <a:xfrm>
            <a:off x="825211" y="3298399"/>
            <a:ext cx="253360" cy="781997"/>
          </a:xfrm>
          <a:custGeom>
            <a:avLst/>
            <a:gdLst>
              <a:gd name="connsiteX0" fmla="*/ 12220 w 190020"/>
              <a:gd name="connsiteY0" fmla="*/ 569170 h 586498"/>
              <a:gd name="connsiteX1" fmla="*/ 12220 w 190020"/>
              <a:gd name="connsiteY1" fmla="*/ 518370 h 586498"/>
              <a:gd name="connsiteX2" fmla="*/ 139220 w 190020"/>
              <a:gd name="connsiteY2" fmla="*/ 20530 h 586498"/>
              <a:gd name="connsiteX3" fmla="*/ 83340 w 190020"/>
              <a:gd name="connsiteY3" fmla="*/ 86570 h 586498"/>
              <a:gd name="connsiteX4" fmla="*/ 134140 w 190020"/>
              <a:gd name="connsiteY4" fmla="*/ 5290 h 586498"/>
              <a:gd name="connsiteX5" fmla="*/ 190020 w 190020"/>
              <a:gd name="connsiteY5" fmla="*/ 157690 h 58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020" h="586498">
                <a:moveTo>
                  <a:pt x="12220" y="569170"/>
                </a:moveTo>
                <a:cubicBezTo>
                  <a:pt x="1636" y="589490"/>
                  <a:pt x="-8947" y="609810"/>
                  <a:pt x="12220" y="518370"/>
                </a:cubicBezTo>
                <a:cubicBezTo>
                  <a:pt x="33387" y="426930"/>
                  <a:pt x="127367" y="92496"/>
                  <a:pt x="139220" y="20530"/>
                </a:cubicBezTo>
                <a:cubicBezTo>
                  <a:pt x="151073" y="-51436"/>
                  <a:pt x="84187" y="89110"/>
                  <a:pt x="83340" y="86570"/>
                </a:cubicBezTo>
                <a:cubicBezTo>
                  <a:pt x="82493" y="84030"/>
                  <a:pt x="116360" y="-6563"/>
                  <a:pt x="134140" y="5290"/>
                </a:cubicBezTo>
                <a:cubicBezTo>
                  <a:pt x="151920" y="17143"/>
                  <a:pt x="190020" y="157690"/>
                  <a:pt x="190020" y="15769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Freeform 31"/>
          <p:cNvSpPr/>
          <p:nvPr/>
        </p:nvSpPr>
        <p:spPr>
          <a:xfrm>
            <a:off x="7632199" y="4605045"/>
            <a:ext cx="327236" cy="644288"/>
          </a:xfrm>
          <a:custGeom>
            <a:avLst/>
            <a:gdLst>
              <a:gd name="connsiteX0" fmla="*/ 245427 w 245427"/>
              <a:gd name="connsiteY0" fmla="*/ 483216 h 483216"/>
              <a:gd name="connsiteX1" fmla="*/ 37147 w 245427"/>
              <a:gd name="connsiteY1" fmla="*/ 46336 h 483216"/>
              <a:gd name="connsiteX2" fmla="*/ 1587 w 245427"/>
              <a:gd name="connsiteY2" fmla="*/ 137776 h 483216"/>
              <a:gd name="connsiteX3" fmla="*/ 57467 w 245427"/>
              <a:gd name="connsiteY3" fmla="*/ 616 h 483216"/>
              <a:gd name="connsiteX4" fmla="*/ 209867 w 245427"/>
              <a:gd name="connsiteY4" fmla="*/ 86976 h 483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27" h="483216">
                <a:moveTo>
                  <a:pt x="245427" y="483216"/>
                </a:moveTo>
                <a:cubicBezTo>
                  <a:pt x="161607" y="293562"/>
                  <a:pt x="77787" y="103909"/>
                  <a:pt x="37147" y="46336"/>
                </a:cubicBezTo>
                <a:cubicBezTo>
                  <a:pt x="-3493" y="-11237"/>
                  <a:pt x="-1800" y="145396"/>
                  <a:pt x="1587" y="137776"/>
                </a:cubicBezTo>
                <a:cubicBezTo>
                  <a:pt x="4974" y="130156"/>
                  <a:pt x="22754" y="9083"/>
                  <a:pt x="57467" y="616"/>
                </a:cubicBezTo>
                <a:cubicBezTo>
                  <a:pt x="92180" y="-7851"/>
                  <a:pt x="184467" y="73429"/>
                  <a:pt x="209867" y="86976"/>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1" name="TextBox 30"/>
          <p:cNvSpPr txBox="1"/>
          <p:nvPr/>
        </p:nvSpPr>
        <p:spPr>
          <a:xfrm>
            <a:off x="4310836" y="2296918"/>
            <a:ext cx="1337226" cy="318100"/>
          </a:xfrm>
          <a:prstGeom prst="rect">
            <a:avLst/>
          </a:prstGeom>
          <a:noFill/>
        </p:spPr>
        <p:txBody>
          <a:bodyPr wrap="none" rtlCol="0">
            <a:spAutoFit/>
          </a:bodyPr>
          <a:lstStyle/>
          <a:p>
            <a:r>
              <a:rPr lang="en-US" sz="1467" smtClean="0">
                <a:latin typeface="AhnbergHand" charset="0"/>
                <a:ea typeface="AhnbergHand" charset="0"/>
                <a:cs typeface="AhnbergHand" charset="0"/>
              </a:rPr>
              <a:t>IP Network</a:t>
            </a:r>
            <a:endParaRPr lang="en-US" sz="1467" dirty="0">
              <a:latin typeface="AhnbergHand" charset="0"/>
              <a:ea typeface="AhnbergHand" charset="0"/>
              <a:cs typeface="AhnbergHand" charset="0"/>
            </a:endParaRPr>
          </a:p>
        </p:txBody>
      </p:sp>
      <p:sp>
        <p:nvSpPr>
          <p:cNvPr id="33" name="TextBox 32"/>
          <p:cNvSpPr txBox="1"/>
          <p:nvPr/>
        </p:nvSpPr>
        <p:spPr>
          <a:xfrm>
            <a:off x="1263256" y="5644061"/>
            <a:ext cx="1279517" cy="318100"/>
          </a:xfrm>
          <a:prstGeom prst="rect">
            <a:avLst/>
          </a:prstGeom>
          <a:noFill/>
        </p:spPr>
        <p:txBody>
          <a:bodyPr wrap="none" rtlCol="0">
            <a:spAutoFit/>
          </a:bodyPr>
          <a:lstStyle/>
          <a:p>
            <a:r>
              <a:rPr lang="en-US" sz="1467" dirty="0" smtClean="0">
                <a:latin typeface="AhnbergHand" charset="0"/>
                <a:ea typeface="AhnbergHand" charset="0"/>
                <a:cs typeface="AhnbergHand" charset="0"/>
              </a:rPr>
              <a:t>TCP hosts</a:t>
            </a:r>
            <a:endParaRPr lang="en-US" sz="1467" dirty="0">
              <a:latin typeface="AhnbergHand" charset="0"/>
              <a:ea typeface="AhnbergHand" charset="0"/>
              <a:cs typeface="AhnbergHand" charset="0"/>
            </a:endParaRPr>
          </a:p>
        </p:txBody>
      </p:sp>
      <p:sp>
        <p:nvSpPr>
          <p:cNvPr id="34" name="Title 1"/>
          <p:cNvSpPr>
            <a:spLocks noGrp="1"/>
          </p:cNvSpPr>
          <p:nvPr>
            <p:ph type="title"/>
          </p:nvPr>
        </p:nvSpPr>
        <p:spPr>
          <a:xfrm>
            <a:off x="179512" y="-27384"/>
            <a:ext cx="9947737" cy="1325563"/>
          </a:xfrm>
        </p:spPr>
        <p:txBody>
          <a:bodyPr>
            <a:normAutofit/>
          </a:bodyPr>
          <a:lstStyle/>
          <a:p>
            <a:r>
              <a:rPr lang="en-US" sz="3600" dirty="0" smtClean="0">
                <a:latin typeface="Powderfinger Type" charset="0"/>
                <a:ea typeface="Powderfinger Type" charset="0"/>
                <a:cs typeface="Powderfinger Type" charset="0"/>
              </a:rPr>
              <a:t>Internet Architecture (1980’s)</a:t>
            </a:r>
            <a:endParaRPr lang="en-US" sz="3600" dirty="0">
              <a:latin typeface="Powderfinger Type" charset="0"/>
              <a:ea typeface="Powderfinger Type" charset="0"/>
              <a:cs typeface="Powderfinger Type" charset="0"/>
            </a:endParaRPr>
          </a:p>
        </p:txBody>
      </p:sp>
    </p:spTree>
    <p:extLst>
      <p:ext uri="{BB962C8B-B14F-4D97-AF65-F5344CB8AC3E}">
        <p14:creationId xmlns:p14="http://schemas.microsoft.com/office/powerpoint/2010/main" val="128054170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9217024" cy="1143000"/>
          </a:xfrm>
        </p:spPr>
        <p:txBody>
          <a:bodyPr>
            <a:noAutofit/>
          </a:bodyPr>
          <a:lstStyle/>
          <a:p>
            <a:r>
              <a:rPr lang="en-US" sz="4000" dirty="0" smtClean="0">
                <a:latin typeface="Powderfinger Type" charset="0"/>
                <a:ea typeface="Powderfinger Type" charset="0"/>
                <a:cs typeface="Powderfinger Type" charset="0"/>
              </a:rPr>
              <a:t>The Result was Revolutionary!</a:t>
            </a:r>
            <a:endParaRPr lang="en-US" sz="4000"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2411760" y="2320281"/>
            <a:ext cx="6336704" cy="4565103"/>
          </a:xfrm>
        </p:spPr>
        <p:txBody>
          <a:bodyPr>
            <a:normAutofit/>
          </a:bodyPr>
          <a:lstStyle/>
          <a:p>
            <a:r>
              <a:rPr lang="en-US" sz="2800" dirty="0" smtClean="0"/>
              <a:t>Very Simple</a:t>
            </a:r>
            <a:endParaRPr lang="en-US" sz="2800" dirty="0"/>
          </a:p>
          <a:p>
            <a:r>
              <a:rPr lang="en-US" sz="2800" dirty="0" smtClean="0"/>
              <a:t>Extraordinarily Cheap</a:t>
            </a:r>
          </a:p>
          <a:p>
            <a:r>
              <a:rPr lang="en-US" sz="2800" dirty="0" smtClean="0"/>
              <a:t>Unbelievably Efficient</a:t>
            </a:r>
          </a:p>
          <a:p>
            <a:r>
              <a:rPr lang="en-US" sz="2800" dirty="0" smtClean="0"/>
              <a:t>Highly Adaptable</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12</a:t>
            </a:fld>
            <a:endParaRPr lang="en-AU" kern="0" dirty="0"/>
          </a:p>
        </p:txBody>
      </p:sp>
    </p:spTree>
    <p:extLst>
      <p:ext uri="{BB962C8B-B14F-4D97-AF65-F5344CB8AC3E}">
        <p14:creationId xmlns:p14="http://schemas.microsoft.com/office/powerpoint/2010/main" val="19651869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38B2A337-2C29-4402-A0A2-E290C184D5D3}" type="slidenum">
              <a:rPr lang="en-AU" kern="0" smtClean="0"/>
              <a:pPr/>
              <a:t>13</a:t>
            </a:fld>
            <a:endParaRPr lang="en-AU" kern="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144016"/>
            <a:ext cx="4853996" cy="6453336"/>
          </a:xfrm>
          <a:prstGeom prst="rect">
            <a:avLst/>
          </a:prstGeom>
        </p:spPr>
      </p:pic>
    </p:spTree>
    <p:extLst>
      <p:ext uri="{BB962C8B-B14F-4D97-AF65-F5344CB8AC3E}">
        <p14:creationId xmlns:p14="http://schemas.microsoft.com/office/powerpoint/2010/main" val="17850557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38B2A337-2C29-4402-A0A2-E290C184D5D3}" type="slidenum">
              <a:rPr lang="en-AU" kern="0" smtClean="0"/>
              <a:pPr/>
              <a:t>14</a:t>
            </a:fld>
            <a:endParaRPr lang="en-AU" kern="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144016"/>
            <a:ext cx="4853996" cy="6453336"/>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8" y="-152636"/>
            <a:ext cx="4025951" cy="6858000"/>
          </a:xfrm>
          <a:prstGeom prst="rect">
            <a:avLst/>
          </a:prstGeom>
        </p:spPr>
      </p:pic>
      <p:sp>
        <p:nvSpPr>
          <p:cNvPr id="3" name="Rectangle 2"/>
          <p:cNvSpPr/>
          <p:nvPr/>
        </p:nvSpPr>
        <p:spPr>
          <a:xfrm>
            <a:off x="1218968" y="6131760"/>
            <a:ext cx="3425040" cy="369332"/>
          </a:xfrm>
          <a:prstGeom prst="rect">
            <a:avLst/>
          </a:prstGeom>
          <a:solidFill>
            <a:schemeClr val="bg1"/>
          </a:solidFill>
        </p:spPr>
        <p:txBody>
          <a:bodyPr wrap="none">
            <a:spAutoFit/>
          </a:bodyPr>
          <a:lstStyle/>
          <a:p>
            <a:r>
              <a:rPr lang="en-US" dirty="0"/>
              <a:t>http://</a:t>
            </a:r>
            <a:r>
              <a:rPr lang="en-US" dirty="0" err="1"/>
              <a:t>www.blug.linux.no</a:t>
            </a:r>
            <a:r>
              <a:rPr lang="en-US" dirty="0"/>
              <a:t>/rfc1149</a:t>
            </a:r>
          </a:p>
        </p:txBody>
      </p:sp>
    </p:spTree>
    <p:extLst>
      <p:ext uri="{BB962C8B-B14F-4D97-AF65-F5344CB8AC3E}">
        <p14:creationId xmlns:p14="http://schemas.microsoft.com/office/powerpoint/2010/main" val="6266179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9"/>
            <a:ext cx="9001000" cy="1143000"/>
          </a:xfrm>
        </p:spPr>
        <p:txBody>
          <a:bodyPr>
            <a:normAutofit/>
          </a:bodyPr>
          <a:lstStyle/>
          <a:p>
            <a:r>
              <a:rPr lang="en-US" sz="4000" dirty="0" smtClean="0">
                <a:latin typeface="Powderfinger Type" charset="0"/>
                <a:ea typeface="Powderfinger Type" charset="0"/>
                <a:cs typeface="Powderfinger Type" charset="0"/>
              </a:rPr>
              <a:t>The Result was Revolutionary!</a:t>
            </a:r>
            <a:endParaRPr lang="en-US" sz="4000" dirty="0">
              <a:latin typeface="Powderfinger Type" charset="0"/>
              <a:ea typeface="Powderfinger Type" charset="0"/>
              <a:cs typeface="Powderfinger Type" charset="0"/>
            </a:endParaRPr>
          </a:p>
        </p:txBody>
      </p:sp>
      <p:sp>
        <p:nvSpPr>
          <p:cNvPr id="3" name="Content Placeholder 2"/>
          <p:cNvSpPr>
            <a:spLocks noGrp="1"/>
          </p:cNvSpPr>
          <p:nvPr>
            <p:ph idx="1"/>
          </p:nvPr>
        </p:nvSpPr>
        <p:spPr/>
        <p:txBody>
          <a:bodyPr>
            <a:normAutofit/>
          </a:bodyPr>
          <a:lstStyle/>
          <a:p>
            <a:pPr marL="355591" lvl="1" indent="0">
              <a:buNone/>
            </a:pPr>
            <a:r>
              <a:rPr lang="en-US" sz="2400" dirty="0" smtClean="0"/>
              <a:t>By stripping out network-centric virtual circuit states and removing time synchronicity the resultant carriage network was minimal in design and functionality</a:t>
            </a:r>
          </a:p>
          <a:p>
            <a:pPr marL="355591" lvl="1" indent="0">
              <a:buNone/>
            </a:pPr>
            <a:endParaRPr lang="en-US" sz="2400" dirty="0"/>
          </a:p>
          <a:p>
            <a:pPr marL="355591" lvl="1" indent="0">
              <a:buNone/>
            </a:pPr>
            <a:r>
              <a:rPr lang="en-US" sz="2400" dirty="0" smtClean="0"/>
              <a:t>More complex functions, such as flow control, jitter stability, loss mitigation and reliability, were pushed out to the computers on the edge</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15</a:t>
            </a:fld>
            <a:endParaRPr lang="en-AU" kern="0" dirty="0"/>
          </a:p>
        </p:txBody>
      </p:sp>
    </p:spTree>
    <p:extLst>
      <p:ext uri="{BB962C8B-B14F-4D97-AF65-F5344CB8AC3E}">
        <p14:creationId xmlns:p14="http://schemas.microsoft.com/office/powerpoint/2010/main" val="9436420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owderfinger Type" charset="0"/>
                <a:ea typeface="Powderfinger Type" charset="0"/>
                <a:cs typeface="Powderfinger Type" charset="0"/>
              </a:rPr>
              <a:t>Internet Devolution</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p:txBody>
          <a:bodyPr>
            <a:normAutofit/>
          </a:bodyPr>
          <a:lstStyle/>
          <a:p>
            <a:pPr marL="0" indent="0">
              <a:spcAft>
                <a:spcPts val="600"/>
              </a:spcAft>
              <a:buNone/>
            </a:pPr>
            <a:r>
              <a:rPr lang="en-US" sz="2400" dirty="0" smtClean="0"/>
              <a:t>In the regulated world of national telephone operators every </a:t>
            </a:r>
            <a:r>
              <a:rPr lang="en-US" sz="2400" dirty="0"/>
              <a:t>t</a:t>
            </a:r>
            <a:r>
              <a:rPr lang="en-US" sz="2400" dirty="0" smtClean="0"/>
              <a:t>elephone network was “equal”</a:t>
            </a:r>
          </a:p>
          <a:p>
            <a:pPr marL="0" indent="0">
              <a:spcAft>
                <a:spcPts val="600"/>
              </a:spcAft>
              <a:buNone/>
            </a:pPr>
            <a:r>
              <a:rPr lang="en-US" sz="2400" dirty="0" smtClean="0"/>
              <a:t>But we rapidly started differentiating between Internet networks. Internet networks were not all the same.</a:t>
            </a:r>
          </a:p>
          <a:p>
            <a:pPr marL="0" indent="0">
              <a:spcAft>
                <a:spcPts val="600"/>
              </a:spcAft>
              <a:buNone/>
            </a:pPr>
            <a:r>
              <a:rPr lang="en-US" sz="2400" dirty="0" smtClean="0"/>
              <a:t>We started differentiating on roles and services and started differentiating by the flow of revenues between networks</a:t>
            </a:r>
            <a:endParaRPr lang="en-US" sz="2400" dirty="0"/>
          </a:p>
        </p:txBody>
      </p:sp>
    </p:spTree>
    <p:extLst>
      <p:ext uri="{BB962C8B-B14F-4D97-AF65-F5344CB8AC3E}">
        <p14:creationId xmlns:p14="http://schemas.microsoft.com/office/powerpoint/2010/main" val="11889551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latin typeface="Powderfinger Type" charset="0"/>
                <a:ea typeface="Powderfinger Type" charset="0"/>
                <a:cs typeface="Powderfinger Type" charset="0"/>
              </a:rPr>
              <a:t>Internet Devolution</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395536" y="1600202"/>
            <a:ext cx="8136904" cy="4565103"/>
          </a:xfrm>
        </p:spPr>
        <p:txBody>
          <a:bodyPr>
            <a:normAutofit/>
          </a:bodyPr>
          <a:lstStyle/>
          <a:p>
            <a:pPr marL="0" indent="0">
              <a:spcAft>
                <a:spcPts val="600"/>
              </a:spcAft>
              <a:buNone/>
            </a:pPr>
            <a:r>
              <a:rPr lang="en-US" sz="2400" dirty="0" smtClean="0"/>
              <a:t>Financial considerations of the evolving commercial Internet introduced structure of the Network Provider interaction</a:t>
            </a:r>
          </a:p>
          <a:p>
            <a:pPr lvl="1">
              <a:spcAft>
                <a:spcPts val="600"/>
              </a:spcAft>
            </a:pPr>
            <a:r>
              <a:rPr lang="en-US" sz="2000" dirty="0" smtClean="0"/>
              <a:t>Role specialization between </a:t>
            </a:r>
            <a:r>
              <a:rPr lang="en-US" sz="2000" b="1" dirty="0" smtClean="0"/>
              <a:t>access networks</a:t>
            </a:r>
            <a:r>
              <a:rPr lang="en-US" sz="2000" dirty="0" smtClean="0"/>
              <a:t> that serviced connection of edge devices and networks and </a:t>
            </a:r>
            <a:r>
              <a:rPr lang="en-US" sz="2000" b="1" dirty="0" smtClean="0"/>
              <a:t>transit networks</a:t>
            </a:r>
            <a:r>
              <a:rPr lang="en-US" sz="2000" dirty="0" smtClean="0"/>
              <a:t> that serviced interconnection of other networks</a:t>
            </a:r>
          </a:p>
          <a:p>
            <a:pPr lvl="1">
              <a:spcAft>
                <a:spcPts val="600"/>
              </a:spcAft>
            </a:pPr>
            <a:r>
              <a:rPr lang="en-US" sz="2000" dirty="0" smtClean="0"/>
              <a:t>Limited forms of financial settlement in packet networks reduced interaction to either </a:t>
            </a:r>
            <a:r>
              <a:rPr lang="en-US" sz="2000" b="1" dirty="0" smtClean="0"/>
              <a:t>SKA peering </a:t>
            </a:r>
            <a:r>
              <a:rPr lang="en-US" sz="2000" dirty="0" smtClean="0"/>
              <a:t>or </a:t>
            </a:r>
            <a:r>
              <a:rPr lang="en-US" sz="2000" b="1" dirty="0" smtClean="0"/>
              <a:t>upstream Provider / downstream Customer </a:t>
            </a:r>
            <a:endParaRPr lang="en-US" sz="2000" b="1" dirty="0"/>
          </a:p>
        </p:txBody>
      </p:sp>
    </p:spTree>
    <p:extLst>
      <p:ext uri="{BB962C8B-B14F-4D97-AF65-F5344CB8AC3E}">
        <p14:creationId xmlns:p14="http://schemas.microsoft.com/office/powerpoint/2010/main" val="3654560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Powderfinger Type" charset="0"/>
                <a:ea typeface="Powderfinger Type" charset="0"/>
                <a:cs typeface="Powderfinger Type" charset="0"/>
              </a:rPr>
              <a:t>Network Role Segmentation</a:t>
            </a:r>
            <a:endParaRPr lang="en-US" dirty="0">
              <a:latin typeface="Powderfinger Type" charset="0"/>
              <a:ea typeface="Powderfinger Type" charset="0"/>
              <a:cs typeface="Powderfinger Type" charset="0"/>
            </a:endParaRP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18</a:t>
            </a:fld>
            <a:endParaRPr lang="en-AU" kern="0" dirty="0"/>
          </a:p>
        </p:txBody>
      </p:sp>
      <p:pic>
        <p:nvPicPr>
          <p:cNvPr id="5" name="Picture 4"/>
          <p:cNvPicPr>
            <a:picLocks noChangeAspect="1"/>
          </p:cNvPicPr>
          <p:nvPr/>
        </p:nvPicPr>
        <p:blipFill>
          <a:blip r:embed="rId2"/>
          <a:stretch>
            <a:fillRect/>
          </a:stretch>
        </p:blipFill>
        <p:spPr>
          <a:xfrm>
            <a:off x="-36511" y="1586833"/>
            <a:ext cx="9145015" cy="4485628"/>
          </a:xfrm>
          <a:prstGeom prst="rect">
            <a:avLst/>
          </a:prstGeom>
        </p:spPr>
      </p:pic>
    </p:spTree>
    <p:extLst>
      <p:ext uri="{BB962C8B-B14F-4D97-AF65-F5344CB8AC3E}">
        <p14:creationId xmlns:p14="http://schemas.microsoft.com/office/powerpoint/2010/main" val="767485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5" y="332656"/>
            <a:ext cx="8280920" cy="1143000"/>
          </a:xfrm>
        </p:spPr>
        <p:txBody>
          <a:bodyPr>
            <a:normAutofit/>
          </a:bodyPr>
          <a:lstStyle/>
          <a:p>
            <a:r>
              <a:rPr lang="en-US" sz="4400" dirty="0" smtClean="0">
                <a:latin typeface="Powderfinger Type" charset="0"/>
                <a:ea typeface="Powderfinger Type" charset="0"/>
                <a:cs typeface="Powderfinger Type" charset="0"/>
              </a:rPr>
              <a:t>Edge Role Segmentation</a:t>
            </a:r>
            <a:endParaRPr lang="en-US" sz="4400"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851587" y="1883642"/>
            <a:ext cx="7464829" cy="4351339"/>
          </a:xfrm>
        </p:spPr>
        <p:txBody>
          <a:bodyPr>
            <a:normAutofit lnSpcReduction="10000"/>
          </a:bodyPr>
          <a:lstStyle/>
          <a:p>
            <a:pPr marL="0" indent="0">
              <a:buNone/>
            </a:pPr>
            <a:r>
              <a:rPr lang="en-US" sz="2800" dirty="0" smtClean="0"/>
              <a:t>Breaking the edge into </a:t>
            </a:r>
            <a:r>
              <a:rPr lang="en-US" sz="2800" b="1" dirty="0" smtClean="0"/>
              <a:t>clients </a:t>
            </a:r>
            <a:r>
              <a:rPr lang="en-US" sz="2800" dirty="0" smtClean="0"/>
              <a:t>and </a:t>
            </a:r>
            <a:r>
              <a:rPr lang="en-US" sz="2800" b="1" dirty="0" smtClean="0"/>
              <a:t>servers</a:t>
            </a:r>
          </a:p>
          <a:p>
            <a:pPr lvl="1"/>
            <a:r>
              <a:rPr lang="en-US" sz="2400" dirty="0" smtClean="0"/>
              <a:t>Access networks service the needs “clients”</a:t>
            </a:r>
          </a:p>
          <a:p>
            <a:pPr lvl="1"/>
            <a:r>
              <a:rPr lang="en-US" sz="2400" dirty="0" smtClean="0"/>
              <a:t>Clients are not directly reachable by other clients</a:t>
            </a:r>
          </a:p>
          <a:p>
            <a:pPr lvl="1"/>
            <a:r>
              <a:rPr lang="en-US" sz="2400" dirty="0" smtClean="0"/>
              <a:t>Clients connect to services</a:t>
            </a:r>
          </a:p>
          <a:p>
            <a:pPr lvl="1"/>
            <a:endParaRPr lang="en-US" sz="2400" dirty="0"/>
          </a:p>
          <a:p>
            <a:pPr marL="0" indent="0">
              <a:buNone/>
            </a:pPr>
            <a:r>
              <a:rPr lang="en-US" sz="2800" dirty="0" smtClean="0"/>
              <a:t>The role of the network here is to carry clients to the service access point</a:t>
            </a:r>
          </a:p>
          <a:p>
            <a:pPr lvl="1"/>
            <a:r>
              <a:rPr lang="en-US" sz="2400" dirty="0" smtClean="0"/>
              <a:t>The assumption here is that there are many more clients than service points</a:t>
            </a:r>
          </a:p>
          <a:p>
            <a:pPr lvl="1"/>
            <a:r>
              <a:rPr lang="en-US" sz="2400" dirty="0" smtClean="0"/>
              <a:t>Clients pay the network for this carriage role</a:t>
            </a:r>
          </a:p>
        </p:txBody>
      </p:sp>
    </p:spTree>
    <p:extLst>
      <p:ext uri="{BB962C8B-B14F-4D97-AF65-F5344CB8AC3E}">
        <p14:creationId xmlns:p14="http://schemas.microsoft.com/office/powerpoint/2010/main" val="4338707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latin typeface="Powderfinger Type" charset="0"/>
                <a:ea typeface="Powderfinger Type" charset="0"/>
                <a:cs typeface="Powderfinger Type" charset="0"/>
              </a:rPr>
              <a:t>This presentation is not about any specific network details</a:t>
            </a:r>
            <a:endParaRPr lang="en-US" sz="3600"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1763688" y="1988840"/>
            <a:ext cx="6984776" cy="4176465"/>
          </a:xfrm>
        </p:spPr>
        <p:txBody>
          <a:bodyPr/>
          <a:lstStyle/>
          <a:p>
            <a:pPr marL="0" indent="0">
              <a:buNone/>
            </a:pPr>
            <a:r>
              <a:rPr lang="en-US" dirty="0" smtClean="0"/>
              <a:t>Or specific plans </a:t>
            </a:r>
          </a:p>
          <a:p>
            <a:pPr marL="0" indent="0">
              <a:buNone/>
            </a:pPr>
            <a:r>
              <a:rPr lang="en-US" dirty="0" smtClean="0"/>
              <a:t>Or particular services</a:t>
            </a:r>
          </a:p>
          <a:p>
            <a:pPr marL="0" indent="0">
              <a:buNone/>
            </a:pPr>
            <a:r>
              <a:rPr lang="en-US" dirty="0" smtClean="0"/>
              <a:t>Or any particular technology</a:t>
            </a:r>
          </a:p>
          <a:p>
            <a:pPr marL="0" indent="0">
              <a:buNone/>
            </a:pPr>
            <a:r>
              <a:rPr lang="en-US" dirty="0" smtClean="0"/>
              <a:t>Or anything like that</a:t>
            </a:r>
            <a:endParaRPr lang="en-US" dirty="0"/>
          </a:p>
        </p:txBody>
      </p:sp>
    </p:spTree>
    <p:extLst>
      <p:ext uri="{BB962C8B-B14F-4D97-AF65-F5344CB8AC3E}">
        <p14:creationId xmlns:p14="http://schemas.microsoft.com/office/powerpoint/2010/main" val="8199241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owderfinger Type" charset="0"/>
                <a:ea typeface="Powderfinger Type" charset="0"/>
                <a:cs typeface="Powderfinger Type" charset="0"/>
              </a:rPr>
              <a:t>Content vs Carriage</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p:txBody>
          <a:bodyPr>
            <a:normAutofit fontScale="92500" lnSpcReduction="10000"/>
          </a:bodyPr>
          <a:lstStyle/>
          <a:p>
            <a:pPr marL="0" indent="0">
              <a:spcAft>
                <a:spcPts val="600"/>
              </a:spcAft>
              <a:buNone/>
            </a:pPr>
            <a:r>
              <a:rPr lang="en-US" dirty="0" smtClean="0"/>
              <a:t>Who pays whom?</a:t>
            </a:r>
          </a:p>
          <a:p>
            <a:pPr lvl="1">
              <a:spcAft>
                <a:spcPts val="600"/>
              </a:spcAft>
            </a:pPr>
            <a:r>
              <a:rPr lang="en-US" dirty="0" smtClean="0"/>
              <a:t>The only reason why access networks have clients is because there are content services that clients want to access</a:t>
            </a:r>
            <a:endParaRPr lang="en-US" dirty="0"/>
          </a:p>
          <a:p>
            <a:pPr lvl="2">
              <a:spcAft>
                <a:spcPts val="600"/>
              </a:spcAft>
            </a:pPr>
            <a:r>
              <a:rPr lang="en-US" dirty="0" smtClean="0"/>
              <a:t>Therefore carriage should pay for content</a:t>
            </a:r>
          </a:p>
          <a:p>
            <a:pPr lvl="1">
              <a:spcAft>
                <a:spcPts val="600"/>
              </a:spcAft>
            </a:pPr>
            <a:endParaRPr lang="en-US" dirty="0" smtClean="0"/>
          </a:p>
          <a:p>
            <a:pPr lvl="1">
              <a:spcAft>
                <a:spcPts val="600"/>
              </a:spcAft>
            </a:pPr>
            <a:r>
              <a:rPr lang="en-US" dirty="0" smtClean="0"/>
              <a:t>There is no “end-to-end” financial settlement model in the Internet </a:t>
            </a:r>
            <a:r>
              <a:rPr lang="mr-IN" dirty="0" smtClean="0"/>
              <a:t>–</a:t>
            </a:r>
            <a:r>
              <a:rPr lang="en-US" dirty="0" smtClean="0"/>
              <a:t> both “ends” pay for access and network providers settle between themselves. To a carriage network, content is just another client</a:t>
            </a:r>
          </a:p>
          <a:p>
            <a:pPr lvl="2">
              <a:spcAft>
                <a:spcPts val="600"/>
              </a:spcAft>
            </a:pPr>
            <a:r>
              <a:rPr lang="en-US" dirty="0" smtClean="0"/>
              <a:t>Content should pay for carriage, just like any other client</a:t>
            </a:r>
          </a:p>
        </p:txBody>
      </p:sp>
    </p:spTree>
    <p:extLst>
      <p:ext uri="{BB962C8B-B14F-4D97-AF65-F5344CB8AC3E}">
        <p14:creationId xmlns:p14="http://schemas.microsoft.com/office/powerpoint/2010/main" val="13581254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owderfinger Type" charset="0"/>
                <a:ea typeface="Powderfinger Type" charset="0"/>
                <a:cs typeface="Powderfinger Type" charset="0"/>
              </a:rPr>
              <a:t>Content vs Carriage</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p:txBody>
          <a:bodyPr>
            <a:normAutofit fontScale="92500" lnSpcReduction="10000"/>
          </a:bodyPr>
          <a:lstStyle/>
          <a:p>
            <a:pPr marL="0" indent="0">
              <a:spcAft>
                <a:spcPts val="600"/>
              </a:spcAft>
              <a:buNone/>
            </a:pPr>
            <a:r>
              <a:rPr lang="en-US" dirty="0" smtClean="0"/>
              <a:t>Who pays whom?</a:t>
            </a:r>
          </a:p>
          <a:p>
            <a:pPr lvl="1">
              <a:spcAft>
                <a:spcPts val="600"/>
              </a:spcAft>
            </a:pPr>
            <a:r>
              <a:rPr lang="en-US" dirty="0" smtClean="0"/>
              <a:t>The only reason why access networks have clients is because there are content services that clients want to access</a:t>
            </a:r>
            <a:endParaRPr lang="en-US" dirty="0"/>
          </a:p>
          <a:p>
            <a:pPr lvl="2">
              <a:spcAft>
                <a:spcPts val="600"/>
              </a:spcAft>
            </a:pPr>
            <a:r>
              <a:rPr lang="en-US" dirty="0" smtClean="0"/>
              <a:t>Therefore carriage should pay for content</a:t>
            </a:r>
          </a:p>
          <a:p>
            <a:pPr lvl="1">
              <a:spcAft>
                <a:spcPts val="600"/>
              </a:spcAft>
            </a:pPr>
            <a:endParaRPr lang="en-US" dirty="0" smtClean="0"/>
          </a:p>
          <a:p>
            <a:pPr lvl="1">
              <a:spcAft>
                <a:spcPts val="600"/>
              </a:spcAft>
            </a:pPr>
            <a:r>
              <a:rPr lang="en-US" dirty="0" smtClean="0"/>
              <a:t>There is no “end-to-end” financial settlement model in the Internet </a:t>
            </a:r>
            <a:r>
              <a:rPr lang="mr-IN" dirty="0" smtClean="0"/>
              <a:t>–</a:t>
            </a:r>
            <a:r>
              <a:rPr lang="en-US" dirty="0" smtClean="0"/>
              <a:t> both “ends” pay for access and network providers settle between themselves. To a carriage network, content is just another client</a:t>
            </a:r>
          </a:p>
          <a:p>
            <a:pPr lvl="2">
              <a:spcAft>
                <a:spcPts val="600"/>
              </a:spcAft>
            </a:pPr>
            <a:r>
              <a:rPr lang="en-US" dirty="0" smtClean="0"/>
              <a:t>Content should pay for carriage, just like any other client</a:t>
            </a:r>
          </a:p>
        </p:txBody>
      </p:sp>
      <p:sp>
        <p:nvSpPr>
          <p:cNvPr id="4" name="TextBox 3"/>
          <p:cNvSpPr txBox="1"/>
          <p:nvPr/>
        </p:nvSpPr>
        <p:spPr>
          <a:xfrm rot="20944903">
            <a:off x="910391" y="2493558"/>
            <a:ext cx="7850162" cy="1323632"/>
          </a:xfrm>
          <a:prstGeom prst="rect">
            <a:avLst/>
          </a:prstGeom>
          <a:solidFill>
            <a:schemeClr val="bg1"/>
          </a:solidFill>
        </p:spPr>
        <p:txBody>
          <a:bodyPr wrap="square" rtlCol="0">
            <a:spAutoFit/>
          </a:bodyPr>
          <a:lstStyle/>
          <a:p>
            <a:pPr algn="ctr"/>
            <a:r>
              <a:rPr lang="en-US" sz="2667" dirty="0">
                <a:solidFill>
                  <a:schemeClr val="accent6">
                    <a:lumMod val="50000"/>
                  </a:schemeClr>
                </a:solidFill>
                <a:latin typeface="AhnbergHand" charset="0"/>
                <a:ea typeface="AhnbergHand" charset="0"/>
                <a:cs typeface="AhnbergHand" charset="0"/>
              </a:rPr>
              <a:t>The content folk resolved this by going “over the top” and created relationships directly with end users</a:t>
            </a:r>
          </a:p>
        </p:txBody>
      </p:sp>
    </p:spTree>
    <p:extLst>
      <p:ext uri="{BB962C8B-B14F-4D97-AF65-F5344CB8AC3E}">
        <p14:creationId xmlns:p14="http://schemas.microsoft.com/office/powerpoint/2010/main" val="8935685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38B2A337-2C29-4402-A0A2-E290C184D5D3}" type="slidenum">
              <a:rPr lang="en-AU" kern="0" smtClean="0"/>
              <a:pPr/>
              <a:t>22</a:t>
            </a:fld>
            <a:endParaRPr lang="en-AU" kern="0" dirty="0"/>
          </a:p>
        </p:txBody>
      </p:sp>
      <p:grpSp>
        <p:nvGrpSpPr>
          <p:cNvPr id="9" name="Group 8"/>
          <p:cNvGrpSpPr/>
          <p:nvPr/>
        </p:nvGrpSpPr>
        <p:grpSpPr>
          <a:xfrm>
            <a:off x="683568" y="3128253"/>
            <a:ext cx="199659" cy="526295"/>
            <a:chOff x="498764" y="2867860"/>
            <a:chExt cx="384463" cy="727395"/>
          </a:xfrm>
        </p:grpSpPr>
        <p:sp>
          <p:nvSpPr>
            <p:cNvPr id="5" name="Freeform 4"/>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1401563" y="4266646"/>
            <a:ext cx="199659" cy="526295"/>
            <a:chOff x="498764" y="2867860"/>
            <a:chExt cx="384463" cy="727395"/>
          </a:xfrm>
        </p:grpSpPr>
        <p:sp>
          <p:nvSpPr>
            <p:cNvPr id="16" name="Freeform 1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1619672" y="2120141"/>
            <a:ext cx="199659" cy="526295"/>
            <a:chOff x="498764" y="2867860"/>
            <a:chExt cx="384463" cy="727395"/>
          </a:xfrm>
        </p:grpSpPr>
        <p:sp>
          <p:nvSpPr>
            <p:cNvPr id="21" name="Freeform 2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3131840" y="1472069"/>
            <a:ext cx="199659" cy="526295"/>
            <a:chOff x="498764" y="2867860"/>
            <a:chExt cx="384463" cy="727395"/>
          </a:xfrm>
        </p:grpSpPr>
        <p:sp>
          <p:nvSpPr>
            <p:cNvPr id="26" name="Freeform 2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4876397" y="1462545"/>
            <a:ext cx="199659" cy="526295"/>
            <a:chOff x="498764" y="2867860"/>
            <a:chExt cx="384463" cy="727395"/>
          </a:xfrm>
        </p:grpSpPr>
        <p:sp>
          <p:nvSpPr>
            <p:cNvPr id="31" name="Freeform 3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6300192" y="2738066"/>
            <a:ext cx="199659" cy="526295"/>
            <a:chOff x="498764" y="2867860"/>
            <a:chExt cx="384463" cy="727395"/>
          </a:xfrm>
        </p:grpSpPr>
        <p:sp>
          <p:nvSpPr>
            <p:cNvPr id="36" name="Freeform 3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p:cNvGrpSpPr/>
          <p:nvPr/>
        </p:nvGrpSpPr>
        <p:grpSpPr>
          <a:xfrm>
            <a:off x="5940152" y="4162189"/>
            <a:ext cx="199659" cy="526295"/>
            <a:chOff x="498764" y="2867860"/>
            <a:chExt cx="384463" cy="727395"/>
          </a:xfrm>
        </p:grpSpPr>
        <p:sp>
          <p:nvSpPr>
            <p:cNvPr id="41" name="Freeform 4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p:cNvGrpSpPr/>
          <p:nvPr/>
        </p:nvGrpSpPr>
        <p:grpSpPr>
          <a:xfrm>
            <a:off x="3779912" y="4941168"/>
            <a:ext cx="199659" cy="526295"/>
            <a:chOff x="498764" y="2867860"/>
            <a:chExt cx="384463" cy="727395"/>
          </a:xfrm>
        </p:grpSpPr>
        <p:sp>
          <p:nvSpPr>
            <p:cNvPr id="46" name="Freeform 4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Freeform 49"/>
          <p:cNvSpPr/>
          <p:nvPr/>
        </p:nvSpPr>
        <p:spPr>
          <a:xfrm>
            <a:off x="2991661" y="3293918"/>
            <a:ext cx="416557" cy="532018"/>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3044536" y="3020485"/>
            <a:ext cx="534488" cy="73772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3439391" y="3086100"/>
            <a:ext cx="97793" cy="176645"/>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loud 52"/>
          <p:cNvSpPr/>
          <p:nvPr/>
        </p:nvSpPr>
        <p:spPr>
          <a:xfrm>
            <a:off x="1401563" y="2158416"/>
            <a:ext cx="4376476" cy="2666168"/>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53"/>
          <p:cNvSpPr/>
          <p:nvPr/>
        </p:nvSpPr>
        <p:spPr>
          <a:xfrm>
            <a:off x="3179618" y="2052289"/>
            <a:ext cx="198119" cy="926302"/>
          </a:xfrm>
          <a:custGeom>
            <a:avLst/>
            <a:gdLst>
              <a:gd name="connsiteX0" fmla="*/ 51955 w 198119"/>
              <a:gd name="connsiteY0" fmla="*/ 15502 h 926302"/>
              <a:gd name="connsiteX1" fmla="*/ 62346 w 198119"/>
              <a:gd name="connsiteY1" fmla="*/ 119411 h 926302"/>
              <a:gd name="connsiteX2" fmla="*/ 135082 w 198119"/>
              <a:gd name="connsiteY2" fmla="*/ 898729 h 926302"/>
              <a:gd name="connsiteX3" fmla="*/ 197427 w 198119"/>
              <a:gd name="connsiteY3" fmla="*/ 763647 h 926302"/>
              <a:gd name="connsiteX4" fmla="*/ 93518 w 198119"/>
              <a:gd name="connsiteY4" fmla="*/ 888338 h 926302"/>
              <a:gd name="connsiteX5" fmla="*/ 0 w 198119"/>
              <a:gd name="connsiteY5" fmla="*/ 836384 h 926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19" h="926302">
                <a:moveTo>
                  <a:pt x="51955" y="15502"/>
                </a:moveTo>
                <a:cubicBezTo>
                  <a:pt x="50223" y="-6146"/>
                  <a:pt x="48492" y="-27793"/>
                  <a:pt x="62346" y="119411"/>
                </a:cubicBezTo>
                <a:cubicBezTo>
                  <a:pt x="76200" y="266615"/>
                  <a:pt x="112569" y="791356"/>
                  <a:pt x="135082" y="898729"/>
                </a:cubicBezTo>
                <a:cubicBezTo>
                  <a:pt x="157596" y="1006102"/>
                  <a:pt x="204354" y="765379"/>
                  <a:pt x="197427" y="763647"/>
                </a:cubicBezTo>
                <a:cubicBezTo>
                  <a:pt x="190500" y="761915"/>
                  <a:pt x="126422" y="876215"/>
                  <a:pt x="93518" y="888338"/>
                </a:cubicBezTo>
                <a:cubicBezTo>
                  <a:pt x="60614" y="900461"/>
                  <a:pt x="30307" y="868422"/>
                  <a:pt x="0" y="83638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3660603" y="2096959"/>
            <a:ext cx="1331083" cy="907778"/>
          </a:xfrm>
          <a:custGeom>
            <a:avLst/>
            <a:gdLst>
              <a:gd name="connsiteX0" fmla="*/ 1327033 w 1331083"/>
              <a:gd name="connsiteY0" fmla="*/ 2005 h 907778"/>
              <a:gd name="connsiteX1" fmla="*/ 1181561 w 1331083"/>
              <a:gd name="connsiteY1" fmla="*/ 105914 h 907778"/>
              <a:gd name="connsiteX2" fmla="*/ 59342 w 1331083"/>
              <a:gd name="connsiteY2" fmla="*/ 854059 h 907778"/>
              <a:gd name="connsiteX3" fmla="*/ 142470 w 1331083"/>
              <a:gd name="connsiteY3" fmla="*/ 698196 h 907778"/>
              <a:gd name="connsiteX4" fmla="*/ 28170 w 1331083"/>
              <a:gd name="connsiteY4" fmla="*/ 854059 h 907778"/>
              <a:gd name="connsiteX5" fmla="*/ 215206 w 1331083"/>
              <a:gd name="connsiteY5" fmla="*/ 906014 h 907778"/>
              <a:gd name="connsiteX6" fmla="*/ 225597 w 1331083"/>
              <a:gd name="connsiteY6" fmla="*/ 895623 h 907778"/>
              <a:gd name="connsiteX7" fmla="*/ 28170 w 1331083"/>
              <a:gd name="connsiteY7" fmla="*/ 895623 h 90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1083" h="907778">
                <a:moveTo>
                  <a:pt x="1327033" y="2005"/>
                </a:moveTo>
                <a:cubicBezTo>
                  <a:pt x="1359938" y="-17045"/>
                  <a:pt x="1181561" y="105914"/>
                  <a:pt x="1181561" y="105914"/>
                </a:cubicBezTo>
                <a:cubicBezTo>
                  <a:pt x="970279" y="247923"/>
                  <a:pt x="232524" y="755345"/>
                  <a:pt x="59342" y="854059"/>
                </a:cubicBezTo>
                <a:cubicBezTo>
                  <a:pt x="-113840" y="952773"/>
                  <a:pt x="147665" y="698196"/>
                  <a:pt x="142470" y="698196"/>
                </a:cubicBezTo>
                <a:cubicBezTo>
                  <a:pt x="137275" y="698196"/>
                  <a:pt x="16047" y="819423"/>
                  <a:pt x="28170" y="854059"/>
                </a:cubicBezTo>
                <a:cubicBezTo>
                  <a:pt x="40293" y="888695"/>
                  <a:pt x="182302" y="899087"/>
                  <a:pt x="215206" y="906014"/>
                </a:cubicBezTo>
                <a:cubicBezTo>
                  <a:pt x="248110" y="912941"/>
                  <a:pt x="256770" y="897355"/>
                  <a:pt x="225597" y="895623"/>
                </a:cubicBezTo>
                <a:cubicBezTo>
                  <a:pt x="194424" y="893891"/>
                  <a:pt x="28170" y="895623"/>
                  <a:pt x="28170" y="89562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55"/>
          <p:cNvSpPr/>
          <p:nvPr/>
        </p:nvSpPr>
        <p:spPr>
          <a:xfrm>
            <a:off x="1818409" y="2462645"/>
            <a:ext cx="1101447" cy="710423"/>
          </a:xfrm>
          <a:custGeom>
            <a:avLst/>
            <a:gdLst>
              <a:gd name="connsiteX0" fmla="*/ 0 w 1101447"/>
              <a:gd name="connsiteY0" fmla="*/ 0 h 710423"/>
              <a:gd name="connsiteX1" fmla="*/ 124691 w 1101447"/>
              <a:gd name="connsiteY1" fmla="*/ 83128 h 710423"/>
              <a:gd name="connsiteX2" fmla="*/ 1049482 w 1101447"/>
              <a:gd name="connsiteY2" fmla="*/ 665019 h 710423"/>
              <a:gd name="connsiteX3" fmla="*/ 893618 w 1101447"/>
              <a:gd name="connsiteY3" fmla="*/ 394855 h 710423"/>
              <a:gd name="connsiteX4" fmla="*/ 1101436 w 1101447"/>
              <a:gd name="connsiteY4" fmla="*/ 696191 h 710423"/>
              <a:gd name="connsiteX5" fmla="*/ 904009 w 1101447"/>
              <a:gd name="connsiteY5" fmla="*/ 665019 h 71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447" h="710423">
                <a:moveTo>
                  <a:pt x="0" y="0"/>
                </a:moveTo>
                <a:lnTo>
                  <a:pt x="124691" y="83128"/>
                </a:lnTo>
                <a:cubicBezTo>
                  <a:pt x="299605" y="193964"/>
                  <a:pt x="921328" y="613065"/>
                  <a:pt x="1049482" y="665019"/>
                </a:cubicBezTo>
                <a:cubicBezTo>
                  <a:pt x="1177637" y="716974"/>
                  <a:pt x="884959" y="389660"/>
                  <a:pt x="893618" y="394855"/>
                </a:cubicBezTo>
                <a:cubicBezTo>
                  <a:pt x="902277" y="400050"/>
                  <a:pt x="1099704" y="651164"/>
                  <a:pt x="1101436" y="696191"/>
                </a:cubicBezTo>
                <a:cubicBezTo>
                  <a:pt x="1103168" y="741218"/>
                  <a:pt x="904009" y="665019"/>
                  <a:pt x="904009" y="66501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3697625" y="2991428"/>
            <a:ext cx="2556767" cy="490005"/>
          </a:xfrm>
          <a:custGeom>
            <a:avLst/>
            <a:gdLst>
              <a:gd name="connsiteX0" fmla="*/ 2516139 w 2556767"/>
              <a:gd name="connsiteY0" fmla="*/ 11545 h 490005"/>
              <a:gd name="connsiteX1" fmla="*/ 2391448 w 2556767"/>
              <a:gd name="connsiteY1" fmla="*/ 11545 h 490005"/>
              <a:gd name="connsiteX2" fmla="*/ 95057 w 2556767"/>
              <a:gd name="connsiteY2" fmla="*/ 323272 h 490005"/>
              <a:gd name="connsiteX3" fmla="*/ 396393 w 2556767"/>
              <a:gd name="connsiteY3" fmla="*/ 177799 h 490005"/>
              <a:gd name="connsiteX4" fmla="*/ 11930 w 2556767"/>
              <a:gd name="connsiteY4" fmla="*/ 344054 h 490005"/>
              <a:gd name="connsiteX5" fmla="*/ 230139 w 2556767"/>
              <a:gd name="connsiteY5" fmla="*/ 479136 h 490005"/>
              <a:gd name="connsiteX6" fmla="*/ 240530 w 2556767"/>
              <a:gd name="connsiteY6" fmla="*/ 468745 h 490005"/>
              <a:gd name="connsiteX7" fmla="*/ 43102 w 2556767"/>
              <a:gd name="connsiteY7" fmla="*/ 364836 h 49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6767" h="490005">
                <a:moveTo>
                  <a:pt x="2516139" y="11545"/>
                </a:moveTo>
                <a:cubicBezTo>
                  <a:pt x="2655550" y="-14432"/>
                  <a:pt x="2391448" y="11545"/>
                  <a:pt x="2391448" y="11545"/>
                </a:cubicBezTo>
                <a:lnTo>
                  <a:pt x="95057" y="323272"/>
                </a:lnTo>
                <a:cubicBezTo>
                  <a:pt x="-237452" y="350981"/>
                  <a:pt x="410247" y="174335"/>
                  <a:pt x="396393" y="177799"/>
                </a:cubicBezTo>
                <a:cubicBezTo>
                  <a:pt x="382538" y="181263"/>
                  <a:pt x="39639" y="293831"/>
                  <a:pt x="11930" y="344054"/>
                </a:cubicBezTo>
                <a:cubicBezTo>
                  <a:pt x="-15779" y="394277"/>
                  <a:pt x="192039" y="458354"/>
                  <a:pt x="230139" y="479136"/>
                </a:cubicBezTo>
                <a:cubicBezTo>
                  <a:pt x="268239" y="499918"/>
                  <a:pt x="271703" y="487795"/>
                  <a:pt x="240530" y="468745"/>
                </a:cubicBezTo>
                <a:cubicBezTo>
                  <a:pt x="209357" y="449695"/>
                  <a:pt x="43102" y="364836"/>
                  <a:pt x="43102" y="36483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a:off x="3601096" y="3723396"/>
            <a:ext cx="2202030" cy="848604"/>
          </a:xfrm>
          <a:custGeom>
            <a:avLst/>
            <a:gdLst>
              <a:gd name="connsiteX0" fmla="*/ 2197031 w 2202030"/>
              <a:gd name="connsiteY0" fmla="*/ 848604 h 848604"/>
              <a:gd name="connsiteX1" fmla="*/ 1885304 w 2202030"/>
              <a:gd name="connsiteY1" fmla="*/ 692740 h 848604"/>
              <a:gd name="connsiteX2" fmla="*/ 170804 w 2202030"/>
              <a:gd name="connsiteY2" fmla="*/ 79677 h 848604"/>
              <a:gd name="connsiteX3" fmla="*/ 326668 w 2202030"/>
              <a:gd name="connsiteY3" fmla="*/ 17331 h 848604"/>
              <a:gd name="connsiteX4" fmla="*/ 14940 w 2202030"/>
              <a:gd name="connsiteY4" fmla="*/ 6940 h 848604"/>
              <a:gd name="connsiteX5" fmla="*/ 46113 w 2202030"/>
              <a:gd name="connsiteY5" fmla="*/ 110849 h 848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2030" h="848604">
                <a:moveTo>
                  <a:pt x="2197031" y="848604"/>
                </a:moveTo>
                <a:cubicBezTo>
                  <a:pt x="2210019" y="834749"/>
                  <a:pt x="2223008" y="820894"/>
                  <a:pt x="1885304" y="692740"/>
                </a:cubicBezTo>
                <a:cubicBezTo>
                  <a:pt x="1547600" y="564586"/>
                  <a:pt x="430577" y="192245"/>
                  <a:pt x="170804" y="79677"/>
                </a:cubicBezTo>
                <a:cubicBezTo>
                  <a:pt x="-88969" y="-32891"/>
                  <a:pt x="352645" y="29454"/>
                  <a:pt x="326668" y="17331"/>
                </a:cubicBezTo>
                <a:cubicBezTo>
                  <a:pt x="300691" y="5208"/>
                  <a:pt x="61699" y="-8646"/>
                  <a:pt x="14940" y="6940"/>
                </a:cubicBezTo>
                <a:cubicBezTo>
                  <a:pt x="-31819" y="22526"/>
                  <a:pt x="46113" y="110849"/>
                  <a:pt x="46113" y="11084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3443464" y="3926865"/>
            <a:ext cx="328436" cy="988035"/>
          </a:xfrm>
          <a:custGeom>
            <a:avLst/>
            <a:gdLst>
              <a:gd name="connsiteX0" fmla="*/ 328436 w 328436"/>
              <a:gd name="connsiteY0" fmla="*/ 988035 h 988035"/>
              <a:gd name="connsiteX1" fmla="*/ 27100 w 328436"/>
              <a:gd name="connsiteY1" fmla="*/ 73635 h 988035"/>
              <a:gd name="connsiteX2" fmla="*/ 16709 w 328436"/>
              <a:gd name="connsiteY2" fmla="*/ 271062 h 988035"/>
              <a:gd name="connsiteX3" fmla="*/ 47881 w 328436"/>
              <a:gd name="connsiteY3" fmla="*/ 899 h 988035"/>
              <a:gd name="connsiteX4" fmla="*/ 214136 w 328436"/>
              <a:gd name="connsiteY4" fmla="*/ 177544 h 98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436" h="988035">
                <a:moveTo>
                  <a:pt x="328436" y="988035"/>
                </a:moveTo>
                <a:cubicBezTo>
                  <a:pt x="203745" y="590583"/>
                  <a:pt x="79055" y="193131"/>
                  <a:pt x="27100" y="73635"/>
                </a:cubicBezTo>
                <a:cubicBezTo>
                  <a:pt x="-24855" y="-45861"/>
                  <a:pt x="13245" y="283185"/>
                  <a:pt x="16709" y="271062"/>
                </a:cubicBezTo>
                <a:cubicBezTo>
                  <a:pt x="20172" y="258939"/>
                  <a:pt x="14977" y="16485"/>
                  <a:pt x="47881" y="899"/>
                </a:cubicBezTo>
                <a:cubicBezTo>
                  <a:pt x="80785" y="-14687"/>
                  <a:pt x="214136" y="177544"/>
                  <a:pt x="214136" y="17754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59"/>
          <p:cNvSpPr/>
          <p:nvPr/>
        </p:nvSpPr>
        <p:spPr>
          <a:xfrm>
            <a:off x="1652155" y="3749139"/>
            <a:ext cx="1243405" cy="573479"/>
          </a:xfrm>
          <a:custGeom>
            <a:avLst/>
            <a:gdLst>
              <a:gd name="connsiteX0" fmla="*/ 0 w 1243405"/>
              <a:gd name="connsiteY0" fmla="*/ 573479 h 573479"/>
              <a:gd name="connsiteX1" fmla="*/ 353290 w 1243405"/>
              <a:gd name="connsiteY1" fmla="*/ 396834 h 573479"/>
              <a:gd name="connsiteX2" fmla="*/ 1122218 w 1243405"/>
              <a:gd name="connsiteY2" fmla="*/ 53934 h 573479"/>
              <a:gd name="connsiteX3" fmla="*/ 935181 w 1243405"/>
              <a:gd name="connsiteY3" fmla="*/ 1979 h 573479"/>
              <a:gd name="connsiteX4" fmla="*/ 1236518 w 1243405"/>
              <a:gd name="connsiteY4" fmla="*/ 64325 h 573479"/>
              <a:gd name="connsiteX5" fmla="*/ 1153390 w 1243405"/>
              <a:gd name="connsiteY5" fmla="*/ 199406 h 573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3405" h="573479">
                <a:moveTo>
                  <a:pt x="0" y="573479"/>
                </a:moveTo>
                <a:cubicBezTo>
                  <a:pt x="83127" y="528452"/>
                  <a:pt x="166254" y="483425"/>
                  <a:pt x="353290" y="396834"/>
                </a:cubicBezTo>
                <a:cubicBezTo>
                  <a:pt x="540326" y="310243"/>
                  <a:pt x="1025236" y="119743"/>
                  <a:pt x="1122218" y="53934"/>
                </a:cubicBezTo>
                <a:cubicBezTo>
                  <a:pt x="1219200" y="-11875"/>
                  <a:pt x="916131" y="247"/>
                  <a:pt x="935181" y="1979"/>
                </a:cubicBezTo>
                <a:cubicBezTo>
                  <a:pt x="954231" y="3711"/>
                  <a:pt x="1200150" y="31420"/>
                  <a:pt x="1236518" y="64325"/>
                </a:cubicBezTo>
                <a:cubicBezTo>
                  <a:pt x="1272886" y="97230"/>
                  <a:pt x="1153390" y="199406"/>
                  <a:pt x="1153390" y="1994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a:off x="987136" y="3293837"/>
            <a:ext cx="1715760" cy="277160"/>
          </a:xfrm>
          <a:custGeom>
            <a:avLst/>
            <a:gdLst>
              <a:gd name="connsiteX0" fmla="*/ 0 w 1715760"/>
              <a:gd name="connsiteY0" fmla="*/ 93599 h 277160"/>
              <a:gd name="connsiteX1" fmla="*/ 384464 w 1715760"/>
              <a:gd name="connsiteY1" fmla="*/ 124772 h 277160"/>
              <a:gd name="connsiteX2" fmla="*/ 1672937 w 1715760"/>
              <a:gd name="connsiteY2" fmla="*/ 124772 h 277160"/>
              <a:gd name="connsiteX3" fmla="*/ 1381991 w 1715760"/>
              <a:gd name="connsiteY3" fmla="*/ 81 h 277160"/>
              <a:gd name="connsiteX4" fmla="*/ 1714500 w 1715760"/>
              <a:gd name="connsiteY4" fmla="*/ 145554 h 277160"/>
              <a:gd name="connsiteX5" fmla="*/ 1496291 w 1715760"/>
              <a:gd name="connsiteY5" fmla="*/ 270245 h 277160"/>
              <a:gd name="connsiteX6" fmla="*/ 1506682 w 1715760"/>
              <a:gd name="connsiteY6" fmla="*/ 259854 h 277160"/>
              <a:gd name="connsiteX7" fmla="*/ 1527464 w 1715760"/>
              <a:gd name="connsiteY7" fmla="*/ 249463 h 27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5760" h="277160">
                <a:moveTo>
                  <a:pt x="0" y="93599"/>
                </a:moveTo>
                <a:cubicBezTo>
                  <a:pt x="52820" y="106588"/>
                  <a:pt x="105641" y="119577"/>
                  <a:pt x="384464" y="124772"/>
                </a:cubicBezTo>
                <a:cubicBezTo>
                  <a:pt x="663287" y="129967"/>
                  <a:pt x="1506683" y="145554"/>
                  <a:pt x="1672937" y="124772"/>
                </a:cubicBezTo>
                <a:cubicBezTo>
                  <a:pt x="1839191" y="103990"/>
                  <a:pt x="1375064" y="-3383"/>
                  <a:pt x="1381991" y="81"/>
                </a:cubicBezTo>
                <a:cubicBezTo>
                  <a:pt x="1388918" y="3545"/>
                  <a:pt x="1695450" y="100527"/>
                  <a:pt x="1714500" y="145554"/>
                </a:cubicBezTo>
                <a:cubicBezTo>
                  <a:pt x="1733550" y="190581"/>
                  <a:pt x="1530927" y="251195"/>
                  <a:pt x="1496291" y="270245"/>
                </a:cubicBezTo>
                <a:cubicBezTo>
                  <a:pt x="1461655" y="289295"/>
                  <a:pt x="1501487" y="263318"/>
                  <a:pt x="1506682" y="259854"/>
                </a:cubicBezTo>
                <a:cubicBezTo>
                  <a:pt x="1511878" y="256390"/>
                  <a:pt x="1519671" y="252926"/>
                  <a:pt x="1527464" y="24946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2702581" y="3826485"/>
            <a:ext cx="2154662" cy="261610"/>
          </a:xfrm>
          <a:prstGeom prst="rect">
            <a:avLst/>
          </a:prstGeom>
          <a:noFill/>
        </p:spPr>
        <p:txBody>
          <a:bodyPr wrap="square" rtlCol="0">
            <a:spAutoFit/>
          </a:bodyPr>
          <a:lstStyle/>
          <a:p>
            <a:r>
              <a:rPr lang="en-US" sz="1100" smtClean="0">
                <a:solidFill>
                  <a:srgbClr val="FF0000"/>
                </a:solidFill>
                <a:latin typeface="AhnbergHand" charset="0"/>
                <a:ea typeface="AhnbergHand" charset="0"/>
                <a:cs typeface="AhnbergHand" charset="0"/>
              </a:rPr>
              <a:t>Content Server</a:t>
            </a:r>
            <a:endParaRPr lang="en-US" sz="1100">
              <a:solidFill>
                <a:srgbClr val="FF0000"/>
              </a:solidFill>
              <a:latin typeface="AhnbergHand" charset="0"/>
              <a:ea typeface="AhnbergHand" charset="0"/>
              <a:cs typeface="AhnbergHand" charset="0"/>
            </a:endParaRPr>
          </a:p>
        </p:txBody>
      </p:sp>
      <p:sp>
        <p:nvSpPr>
          <p:cNvPr id="63" name="Title 1"/>
          <p:cNvSpPr>
            <a:spLocks noGrp="1"/>
          </p:cNvSpPr>
          <p:nvPr>
            <p:ph type="title"/>
          </p:nvPr>
        </p:nvSpPr>
        <p:spPr>
          <a:xfrm>
            <a:off x="456812" y="299638"/>
            <a:ext cx="8352928" cy="1143000"/>
          </a:xfrm>
        </p:spPr>
        <p:txBody>
          <a:bodyPr/>
          <a:lstStyle/>
          <a:p>
            <a:r>
              <a:rPr lang="en-US" smtClean="0">
                <a:latin typeface="Powderfinger Type" charset="0"/>
                <a:ea typeface="Powderfinger Type" charset="0"/>
                <a:cs typeface="Powderfinger Type" charset="0"/>
              </a:rPr>
              <a:t>Content Server</a:t>
            </a:r>
            <a:endParaRPr lang="en-US" dirty="0">
              <a:latin typeface="Powderfinger Type" charset="0"/>
              <a:ea typeface="Powderfinger Type" charset="0"/>
              <a:cs typeface="Powderfinger Type" charset="0"/>
            </a:endParaRPr>
          </a:p>
        </p:txBody>
      </p:sp>
    </p:spTree>
    <p:extLst>
      <p:ext uri="{BB962C8B-B14F-4D97-AF65-F5344CB8AC3E}">
        <p14:creationId xmlns:p14="http://schemas.microsoft.com/office/powerpoint/2010/main" val="20889924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Powderfinger Type" charset="0"/>
                <a:ea typeface="Powderfinger Type" charset="0"/>
                <a:cs typeface="Powderfinger Type" charset="0"/>
              </a:rPr>
              <a:t>The Tyranny of Distance</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179512" y="1508787"/>
            <a:ext cx="8964488" cy="4565103"/>
          </a:xfrm>
        </p:spPr>
        <p:txBody>
          <a:bodyPr/>
          <a:lstStyle/>
          <a:p>
            <a:pPr marL="355591" lvl="1" indent="0">
              <a:buNone/>
            </a:pPr>
            <a:r>
              <a:rPr lang="en-US" dirty="0" smtClean="0"/>
              <a:t>But not all clients enjoy the same experience from a single service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7600" y="2660915"/>
            <a:ext cx="5385600" cy="3017636"/>
          </a:xfrm>
          <a:prstGeom prst="rect">
            <a:avLst/>
          </a:prstGeom>
        </p:spPr>
      </p:pic>
      <p:sp>
        <p:nvSpPr>
          <p:cNvPr id="5" name="TextBox 4"/>
          <p:cNvSpPr txBox="1"/>
          <p:nvPr/>
        </p:nvSpPr>
        <p:spPr>
          <a:xfrm>
            <a:off x="6623213" y="3339572"/>
            <a:ext cx="2283840" cy="523220"/>
          </a:xfrm>
          <a:prstGeom prst="rect">
            <a:avLst/>
          </a:prstGeom>
          <a:noFill/>
        </p:spPr>
        <p:txBody>
          <a:bodyPr wrap="square" rtlCol="0">
            <a:spAutoFit/>
          </a:bodyPr>
          <a:lstStyle/>
          <a:p>
            <a:r>
              <a:rPr lang="en-US" sz="1400" i="1" dirty="0"/>
              <a:t>Facebook presentation at NANOG 68</a:t>
            </a:r>
          </a:p>
        </p:txBody>
      </p:sp>
    </p:spTree>
    <p:extLst>
      <p:ext uri="{BB962C8B-B14F-4D97-AF65-F5344CB8AC3E}">
        <p14:creationId xmlns:p14="http://schemas.microsoft.com/office/powerpoint/2010/main" val="4105861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38B2A337-2C29-4402-A0A2-E290C184D5D3}" type="slidenum">
              <a:rPr lang="en-AU" kern="0" smtClean="0"/>
              <a:pPr/>
              <a:t>24</a:t>
            </a:fld>
            <a:endParaRPr lang="en-AU" kern="0" dirty="0"/>
          </a:p>
        </p:txBody>
      </p:sp>
      <p:grpSp>
        <p:nvGrpSpPr>
          <p:cNvPr id="9" name="Group 8"/>
          <p:cNvGrpSpPr/>
          <p:nvPr/>
        </p:nvGrpSpPr>
        <p:grpSpPr>
          <a:xfrm>
            <a:off x="683568" y="3128253"/>
            <a:ext cx="199659" cy="526295"/>
            <a:chOff x="498764" y="2867860"/>
            <a:chExt cx="384463" cy="727395"/>
          </a:xfrm>
        </p:grpSpPr>
        <p:sp>
          <p:nvSpPr>
            <p:cNvPr id="5" name="Freeform 4"/>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1401563" y="4266646"/>
            <a:ext cx="199659" cy="526295"/>
            <a:chOff x="498764" y="2867860"/>
            <a:chExt cx="384463" cy="727395"/>
          </a:xfrm>
        </p:grpSpPr>
        <p:sp>
          <p:nvSpPr>
            <p:cNvPr id="16" name="Freeform 1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1619672" y="2120141"/>
            <a:ext cx="199659" cy="526295"/>
            <a:chOff x="498764" y="2867860"/>
            <a:chExt cx="384463" cy="727395"/>
          </a:xfrm>
        </p:grpSpPr>
        <p:sp>
          <p:nvSpPr>
            <p:cNvPr id="21" name="Freeform 2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p:nvGrpSpPr>
        <p:grpSpPr>
          <a:xfrm>
            <a:off x="3131840" y="1472069"/>
            <a:ext cx="199659" cy="526295"/>
            <a:chOff x="498764" y="2867860"/>
            <a:chExt cx="384463" cy="727395"/>
          </a:xfrm>
        </p:grpSpPr>
        <p:sp>
          <p:nvSpPr>
            <p:cNvPr id="26" name="Freeform 2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4876397" y="1462545"/>
            <a:ext cx="199659" cy="526295"/>
            <a:chOff x="498764" y="2867860"/>
            <a:chExt cx="384463" cy="727395"/>
          </a:xfrm>
        </p:grpSpPr>
        <p:sp>
          <p:nvSpPr>
            <p:cNvPr id="31" name="Freeform 3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p:cNvGrpSpPr/>
          <p:nvPr/>
        </p:nvGrpSpPr>
        <p:grpSpPr>
          <a:xfrm>
            <a:off x="6300192" y="2738066"/>
            <a:ext cx="199659" cy="526295"/>
            <a:chOff x="498764" y="2867860"/>
            <a:chExt cx="384463" cy="727395"/>
          </a:xfrm>
        </p:grpSpPr>
        <p:sp>
          <p:nvSpPr>
            <p:cNvPr id="36" name="Freeform 3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p:cNvGrpSpPr/>
          <p:nvPr/>
        </p:nvGrpSpPr>
        <p:grpSpPr>
          <a:xfrm>
            <a:off x="5940152" y="4162189"/>
            <a:ext cx="199659" cy="526295"/>
            <a:chOff x="498764" y="2867860"/>
            <a:chExt cx="384463" cy="727395"/>
          </a:xfrm>
        </p:grpSpPr>
        <p:sp>
          <p:nvSpPr>
            <p:cNvPr id="41" name="Freeform 40"/>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41"/>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p:cNvGrpSpPr/>
          <p:nvPr/>
        </p:nvGrpSpPr>
        <p:grpSpPr>
          <a:xfrm>
            <a:off x="3779912" y="4941168"/>
            <a:ext cx="199659" cy="526295"/>
            <a:chOff x="498764" y="2867860"/>
            <a:chExt cx="384463" cy="727395"/>
          </a:xfrm>
        </p:grpSpPr>
        <p:sp>
          <p:nvSpPr>
            <p:cNvPr id="46" name="Freeform 45"/>
            <p:cNvSpPr/>
            <p:nvPr/>
          </p:nvSpPr>
          <p:spPr>
            <a:xfrm>
              <a:off x="550413" y="2867860"/>
              <a:ext cx="302453" cy="135214"/>
            </a:xfrm>
            <a:custGeom>
              <a:avLst/>
              <a:gdLst>
                <a:gd name="connsiteX0" fmla="*/ 197732 w 302453"/>
                <a:gd name="connsiteY0" fmla="*/ 31 h 135214"/>
                <a:gd name="connsiteX1" fmla="*/ 305 w 302453"/>
                <a:gd name="connsiteY1" fmla="*/ 93549 h 135214"/>
                <a:gd name="connsiteX2" fmla="*/ 156169 w 302453"/>
                <a:gd name="connsiteY2" fmla="*/ 135113 h 135214"/>
                <a:gd name="connsiteX3" fmla="*/ 301642 w 302453"/>
                <a:gd name="connsiteY3" fmla="*/ 83158 h 135214"/>
                <a:gd name="connsiteX4" fmla="*/ 197732 w 302453"/>
                <a:gd name="connsiteY4" fmla="*/ 31 h 135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 h="135214">
                  <a:moveTo>
                    <a:pt x="197732" y="31"/>
                  </a:moveTo>
                  <a:cubicBezTo>
                    <a:pt x="147509" y="1763"/>
                    <a:pt x="7232" y="71035"/>
                    <a:pt x="305" y="93549"/>
                  </a:cubicBezTo>
                  <a:cubicBezTo>
                    <a:pt x="-6622" y="116063"/>
                    <a:pt x="105946" y="136845"/>
                    <a:pt x="156169" y="135113"/>
                  </a:cubicBezTo>
                  <a:cubicBezTo>
                    <a:pt x="206392" y="133381"/>
                    <a:pt x="292983" y="98744"/>
                    <a:pt x="301642" y="83158"/>
                  </a:cubicBezTo>
                  <a:cubicBezTo>
                    <a:pt x="310301" y="67572"/>
                    <a:pt x="247955" y="-1701"/>
                    <a:pt x="197732" y="3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561109" y="3013364"/>
              <a:ext cx="149413" cy="581891"/>
            </a:xfrm>
            <a:custGeom>
              <a:avLst/>
              <a:gdLst>
                <a:gd name="connsiteX0" fmla="*/ 135082 w 149413"/>
                <a:gd name="connsiteY0" fmla="*/ 0 h 581891"/>
                <a:gd name="connsiteX1" fmla="*/ 145473 w 149413"/>
                <a:gd name="connsiteY1" fmla="*/ 332509 h 581891"/>
                <a:gd name="connsiteX2" fmla="*/ 135082 w 149413"/>
                <a:gd name="connsiteY2" fmla="*/ 426027 h 581891"/>
                <a:gd name="connsiteX3" fmla="*/ 0 w 149413"/>
                <a:gd name="connsiteY3" fmla="*/ 581891 h 581891"/>
              </a:gdLst>
              <a:ahLst/>
              <a:cxnLst>
                <a:cxn ang="0">
                  <a:pos x="connsiteX0" y="connsiteY0"/>
                </a:cxn>
                <a:cxn ang="0">
                  <a:pos x="connsiteX1" y="connsiteY1"/>
                </a:cxn>
                <a:cxn ang="0">
                  <a:pos x="connsiteX2" y="connsiteY2"/>
                </a:cxn>
                <a:cxn ang="0">
                  <a:pos x="connsiteX3" y="connsiteY3"/>
                </a:cxn>
              </a:cxnLst>
              <a:rect l="l" t="t" r="r" b="b"/>
              <a:pathLst>
                <a:path w="149413" h="581891">
                  <a:moveTo>
                    <a:pt x="135082" y="0"/>
                  </a:moveTo>
                  <a:cubicBezTo>
                    <a:pt x="140277" y="130752"/>
                    <a:pt x="145473" y="261505"/>
                    <a:pt x="145473" y="332509"/>
                  </a:cubicBezTo>
                  <a:cubicBezTo>
                    <a:pt x="145473" y="403513"/>
                    <a:pt x="159327" y="384463"/>
                    <a:pt x="135082" y="426027"/>
                  </a:cubicBezTo>
                  <a:cubicBezTo>
                    <a:pt x="110837" y="467591"/>
                    <a:pt x="0" y="581891"/>
                    <a:pt x="0" y="58189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737755" y="3408218"/>
              <a:ext cx="145472" cy="176646"/>
            </a:xfrm>
            <a:custGeom>
              <a:avLst/>
              <a:gdLst>
                <a:gd name="connsiteX0" fmla="*/ 0 w 145472"/>
                <a:gd name="connsiteY0" fmla="*/ 0 h 176646"/>
                <a:gd name="connsiteX1" fmla="*/ 145472 w 145472"/>
                <a:gd name="connsiteY1" fmla="*/ 176646 h 176646"/>
              </a:gdLst>
              <a:ahLst/>
              <a:cxnLst>
                <a:cxn ang="0">
                  <a:pos x="connsiteX0" y="connsiteY0"/>
                </a:cxn>
                <a:cxn ang="0">
                  <a:pos x="connsiteX1" y="connsiteY1"/>
                </a:cxn>
              </a:cxnLst>
              <a:rect l="l" t="t" r="r" b="b"/>
              <a:pathLst>
                <a:path w="145472" h="176646">
                  <a:moveTo>
                    <a:pt x="0" y="0"/>
                  </a:moveTo>
                  <a:lnTo>
                    <a:pt x="145472" y="17664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498764" y="3075533"/>
              <a:ext cx="363681" cy="176822"/>
            </a:xfrm>
            <a:custGeom>
              <a:avLst/>
              <a:gdLst>
                <a:gd name="connsiteX0" fmla="*/ 0 w 363681"/>
                <a:gd name="connsiteY0" fmla="*/ 176822 h 176822"/>
                <a:gd name="connsiteX1" fmla="*/ 41563 w 363681"/>
                <a:gd name="connsiteY1" fmla="*/ 135258 h 176822"/>
                <a:gd name="connsiteX2" fmla="*/ 176645 w 363681"/>
                <a:gd name="connsiteY2" fmla="*/ 176 h 176822"/>
                <a:gd name="connsiteX3" fmla="*/ 363681 w 363681"/>
                <a:gd name="connsiteY3" fmla="*/ 166431 h 176822"/>
              </a:gdLst>
              <a:ahLst/>
              <a:cxnLst>
                <a:cxn ang="0">
                  <a:pos x="connsiteX0" y="connsiteY0"/>
                </a:cxn>
                <a:cxn ang="0">
                  <a:pos x="connsiteX1" y="connsiteY1"/>
                </a:cxn>
                <a:cxn ang="0">
                  <a:pos x="connsiteX2" y="connsiteY2"/>
                </a:cxn>
                <a:cxn ang="0">
                  <a:pos x="connsiteX3" y="connsiteY3"/>
                </a:cxn>
              </a:cxnLst>
              <a:rect l="l" t="t" r="r" b="b"/>
              <a:pathLst>
                <a:path w="363681" h="176822">
                  <a:moveTo>
                    <a:pt x="0" y="176822"/>
                  </a:moveTo>
                  <a:lnTo>
                    <a:pt x="41563" y="135258"/>
                  </a:lnTo>
                  <a:cubicBezTo>
                    <a:pt x="71004" y="105817"/>
                    <a:pt x="122959" y="-5020"/>
                    <a:pt x="176645" y="176"/>
                  </a:cubicBezTo>
                  <a:cubicBezTo>
                    <a:pt x="230331" y="5371"/>
                    <a:pt x="363681" y="166431"/>
                    <a:pt x="363681" y="1664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1949034" y="3224237"/>
            <a:ext cx="288032" cy="381816"/>
            <a:chOff x="2991661" y="3020485"/>
            <a:chExt cx="587363" cy="805451"/>
          </a:xfrm>
        </p:grpSpPr>
        <p:sp>
          <p:nvSpPr>
            <p:cNvPr id="50" name="Freeform 49"/>
            <p:cNvSpPr/>
            <p:nvPr/>
          </p:nvSpPr>
          <p:spPr>
            <a:xfrm>
              <a:off x="2991661" y="3293918"/>
              <a:ext cx="416557" cy="532018"/>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3044536" y="3020485"/>
              <a:ext cx="534488" cy="73772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p:cNvSpPr/>
            <p:nvPr/>
          </p:nvSpPr>
          <p:spPr>
            <a:xfrm>
              <a:off x="3439391" y="3086100"/>
              <a:ext cx="97793" cy="176645"/>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Cloud 52"/>
          <p:cNvSpPr/>
          <p:nvPr/>
        </p:nvSpPr>
        <p:spPr>
          <a:xfrm>
            <a:off x="1401563" y="2158416"/>
            <a:ext cx="4376476" cy="2666168"/>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2241436" y="4044577"/>
            <a:ext cx="2154662" cy="430887"/>
          </a:xfrm>
          <a:prstGeom prst="rect">
            <a:avLst/>
          </a:prstGeom>
          <a:noFill/>
        </p:spPr>
        <p:txBody>
          <a:bodyPr wrap="square" rtlCol="0">
            <a:spAutoFit/>
          </a:bodyPr>
          <a:lstStyle/>
          <a:p>
            <a:pPr algn="ctr"/>
            <a:r>
              <a:rPr lang="en-US" sz="1100" smtClean="0">
                <a:solidFill>
                  <a:srgbClr val="FF0000"/>
                </a:solidFill>
                <a:latin typeface="AhnbergHand" charset="0"/>
                <a:ea typeface="AhnbergHand" charset="0"/>
                <a:cs typeface="AhnbergHand" charset="0"/>
              </a:rPr>
              <a:t>Content Distribution Network</a:t>
            </a:r>
            <a:endParaRPr lang="en-US" sz="1100" dirty="0">
              <a:solidFill>
                <a:srgbClr val="FF0000"/>
              </a:solidFill>
              <a:latin typeface="AhnbergHand" charset="0"/>
              <a:ea typeface="AhnbergHand" charset="0"/>
              <a:cs typeface="AhnbergHand" charset="0"/>
            </a:endParaRPr>
          </a:p>
        </p:txBody>
      </p:sp>
      <p:grpSp>
        <p:nvGrpSpPr>
          <p:cNvPr id="63" name="Group 62"/>
          <p:cNvGrpSpPr/>
          <p:nvPr/>
        </p:nvGrpSpPr>
        <p:grpSpPr>
          <a:xfrm>
            <a:off x="3144061" y="3172885"/>
            <a:ext cx="587363" cy="805451"/>
            <a:chOff x="2991661" y="3020485"/>
            <a:chExt cx="587363" cy="805451"/>
          </a:xfrm>
        </p:grpSpPr>
        <p:sp>
          <p:nvSpPr>
            <p:cNvPr id="64" name="Freeform 63"/>
            <p:cNvSpPr/>
            <p:nvPr/>
          </p:nvSpPr>
          <p:spPr>
            <a:xfrm>
              <a:off x="2991661" y="3293918"/>
              <a:ext cx="416557" cy="532018"/>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3044536" y="3020485"/>
              <a:ext cx="534488" cy="73772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p:cNvSpPr/>
            <p:nvPr/>
          </p:nvSpPr>
          <p:spPr>
            <a:xfrm>
              <a:off x="3439391" y="3086100"/>
              <a:ext cx="97793" cy="176645"/>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p:cNvGrpSpPr/>
          <p:nvPr/>
        </p:nvGrpSpPr>
        <p:grpSpPr>
          <a:xfrm>
            <a:off x="5105625" y="2851714"/>
            <a:ext cx="288032" cy="381816"/>
            <a:chOff x="2991661" y="3020485"/>
            <a:chExt cx="587363" cy="805451"/>
          </a:xfrm>
        </p:grpSpPr>
        <p:sp>
          <p:nvSpPr>
            <p:cNvPr id="68" name="Freeform 67"/>
            <p:cNvSpPr/>
            <p:nvPr/>
          </p:nvSpPr>
          <p:spPr>
            <a:xfrm>
              <a:off x="2991661" y="3293918"/>
              <a:ext cx="416557" cy="532018"/>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a:off x="3044536" y="3020485"/>
              <a:ext cx="534488" cy="73772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a:off x="3439391" y="3086100"/>
              <a:ext cx="97793" cy="176645"/>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3229782" y="2394663"/>
            <a:ext cx="288032" cy="381816"/>
            <a:chOff x="2991661" y="3020485"/>
            <a:chExt cx="587363" cy="805451"/>
          </a:xfrm>
        </p:grpSpPr>
        <p:sp>
          <p:nvSpPr>
            <p:cNvPr id="72" name="Freeform 71"/>
            <p:cNvSpPr/>
            <p:nvPr/>
          </p:nvSpPr>
          <p:spPr>
            <a:xfrm>
              <a:off x="2991661" y="3293918"/>
              <a:ext cx="416557" cy="532018"/>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a:off x="3044536" y="3020485"/>
              <a:ext cx="534488" cy="73772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a:off x="3439391" y="3086100"/>
              <a:ext cx="97793" cy="176645"/>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78"/>
          <p:cNvGrpSpPr/>
          <p:nvPr/>
        </p:nvGrpSpPr>
        <p:grpSpPr>
          <a:xfrm>
            <a:off x="4467613" y="3977665"/>
            <a:ext cx="288032" cy="381816"/>
            <a:chOff x="2991661" y="3020485"/>
            <a:chExt cx="587363" cy="805451"/>
          </a:xfrm>
        </p:grpSpPr>
        <p:sp>
          <p:nvSpPr>
            <p:cNvPr id="80" name="Freeform 79"/>
            <p:cNvSpPr/>
            <p:nvPr/>
          </p:nvSpPr>
          <p:spPr>
            <a:xfrm>
              <a:off x="2991661" y="3293918"/>
              <a:ext cx="416557" cy="532018"/>
            </a:xfrm>
            <a:custGeom>
              <a:avLst/>
              <a:gdLst>
                <a:gd name="connsiteX0" fmla="*/ 11312 w 416557"/>
                <a:gd name="connsiteY0" fmla="*/ 0 h 532018"/>
                <a:gd name="connsiteX1" fmla="*/ 921 w 416557"/>
                <a:gd name="connsiteY1" fmla="*/ 259773 h 532018"/>
                <a:gd name="connsiteX2" fmla="*/ 32094 w 416557"/>
                <a:gd name="connsiteY2" fmla="*/ 509155 h 532018"/>
                <a:gd name="connsiteX3" fmla="*/ 115221 w 416557"/>
                <a:gd name="connsiteY3" fmla="*/ 519546 h 532018"/>
                <a:gd name="connsiteX4" fmla="*/ 416557 w 416557"/>
                <a:gd name="connsiteY4" fmla="*/ 498764 h 532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57" h="532018">
                  <a:moveTo>
                    <a:pt x="11312" y="0"/>
                  </a:moveTo>
                  <a:cubicBezTo>
                    <a:pt x="4384" y="87457"/>
                    <a:pt x="-2543" y="174914"/>
                    <a:pt x="921" y="259773"/>
                  </a:cubicBezTo>
                  <a:cubicBezTo>
                    <a:pt x="4385" y="344632"/>
                    <a:pt x="13044" y="465860"/>
                    <a:pt x="32094" y="509155"/>
                  </a:cubicBezTo>
                  <a:cubicBezTo>
                    <a:pt x="51144" y="552451"/>
                    <a:pt x="51144" y="521278"/>
                    <a:pt x="115221" y="519546"/>
                  </a:cubicBezTo>
                  <a:cubicBezTo>
                    <a:pt x="179298" y="517814"/>
                    <a:pt x="364602" y="503960"/>
                    <a:pt x="416557" y="498764"/>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p:cNvSpPr/>
            <p:nvPr/>
          </p:nvSpPr>
          <p:spPr>
            <a:xfrm>
              <a:off x="3044536" y="3020485"/>
              <a:ext cx="534488" cy="737722"/>
            </a:xfrm>
            <a:custGeom>
              <a:avLst/>
              <a:gdLst>
                <a:gd name="connsiteX0" fmla="*/ 0 w 534488"/>
                <a:gd name="connsiteY0" fmla="*/ 294215 h 737722"/>
                <a:gd name="connsiteX1" fmla="*/ 342900 w 534488"/>
                <a:gd name="connsiteY1" fmla="*/ 263042 h 737722"/>
                <a:gd name="connsiteX2" fmla="*/ 363682 w 534488"/>
                <a:gd name="connsiteY2" fmla="*/ 325388 h 737722"/>
                <a:gd name="connsiteX3" fmla="*/ 374073 w 534488"/>
                <a:gd name="connsiteY3" fmla="*/ 720242 h 737722"/>
                <a:gd name="connsiteX4" fmla="*/ 394855 w 534488"/>
                <a:gd name="connsiteY4" fmla="*/ 647506 h 737722"/>
                <a:gd name="connsiteX5" fmla="*/ 519546 w 534488"/>
                <a:gd name="connsiteY5" fmla="*/ 460470 h 737722"/>
                <a:gd name="connsiteX6" fmla="*/ 529937 w 534488"/>
                <a:gd name="connsiteY6" fmla="*/ 387733 h 737722"/>
                <a:gd name="connsiteX7" fmla="*/ 529937 w 534488"/>
                <a:gd name="connsiteY7" fmla="*/ 24051 h 737722"/>
                <a:gd name="connsiteX8" fmla="*/ 498764 w 534488"/>
                <a:gd name="connsiteY8" fmla="*/ 34442 h 737722"/>
                <a:gd name="connsiteX9" fmla="*/ 176646 w 534488"/>
                <a:gd name="connsiteY9" fmla="*/ 34442 h 737722"/>
                <a:gd name="connsiteX10" fmla="*/ 145473 w 534488"/>
                <a:gd name="connsiteY10" fmla="*/ 65615 h 737722"/>
                <a:gd name="connsiteX11" fmla="*/ 31173 w 534488"/>
                <a:gd name="connsiteY11" fmla="*/ 211088 h 737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4488" h="737722">
                  <a:moveTo>
                    <a:pt x="0" y="294215"/>
                  </a:moveTo>
                  <a:cubicBezTo>
                    <a:pt x="141143" y="276031"/>
                    <a:pt x="282286" y="257847"/>
                    <a:pt x="342900" y="263042"/>
                  </a:cubicBezTo>
                  <a:cubicBezTo>
                    <a:pt x="403514" y="268237"/>
                    <a:pt x="358487" y="249188"/>
                    <a:pt x="363682" y="325388"/>
                  </a:cubicBezTo>
                  <a:cubicBezTo>
                    <a:pt x="368878" y="401588"/>
                    <a:pt x="368878" y="666556"/>
                    <a:pt x="374073" y="720242"/>
                  </a:cubicBezTo>
                  <a:cubicBezTo>
                    <a:pt x="379269" y="773928"/>
                    <a:pt x="370610" y="690801"/>
                    <a:pt x="394855" y="647506"/>
                  </a:cubicBezTo>
                  <a:cubicBezTo>
                    <a:pt x="419100" y="604211"/>
                    <a:pt x="497032" y="503765"/>
                    <a:pt x="519546" y="460470"/>
                  </a:cubicBezTo>
                  <a:cubicBezTo>
                    <a:pt x="542060" y="417175"/>
                    <a:pt x="528205" y="460469"/>
                    <a:pt x="529937" y="387733"/>
                  </a:cubicBezTo>
                  <a:cubicBezTo>
                    <a:pt x="531669" y="314997"/>
                    <a:pt x="535132" y="82933"/>
                    <a:pt x="529937" y="24051"/>
                  </a:cubicBezTo>
                  <a:cubicBezTo>
                    <a:pt x="524742" y="-34831"/>
                    <a:pt x="557646" y="32710"/>
                    <a:pt x="498764" y="34442"/>
                  </a:cubicBezTo>
                  <a:cubicBezTo>
                    <a:pt x="439882" y="36174"/>
                    <a:pt x="235528" y="29247"/>
                    <a:pt x="176646" y="34442"/>
                  </a:cubicBezTo>
                  <a:cubicBezTo>
                    <a:pt x="117764" y="39637"/>
                    <a:pt x="169719" y="36174"/>
                    <a:pt x="145473" y="65615"/>
                  </a:cubicBezTo>
                  <a:cubicBezTo>
                    <a:pt x="121228" y="95056"/>
                    <a:pt x="76200" y="153072"/>
                    <a:pt x="31173" y="21108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a:off x="3439391" y="3086100"/>
              <a:ext cx="97793" cy="176645"/>
            </a:xfrm>
            <a:custGeom>
              <a:avLst/>
              <a:gdLst>
                <a:gd name="connsiteX0" fmla="*/ 0 w 97793"/>
                <a:gd name="connsiteY0" fmla="*/ 176645 h 176645"/>
                <a:gd name="connsiteX1" fmla="*/ 93518 w 97793"/>
                <a:gd name="connsiteY1" fmla="*/ 72736 h 176645"/>
                <a:gd name="connsiteX2" fmla="*/ 83127 w 97793"/>
                <a:gd name="connsiteY2" fmla="*/ 0 h 176645"/>
              </a:gdLst>
              <a:ahLst/>
              <a:cxnLst>
                <a:cxn ang="0">
                  <a:pos x="connsiteX0" y="connsiteY0"/>
                </a:cxn>
                <a:cxn ang="0">
                  <a:pos x="connsiteX1" y="connsiteY1"/>
                </a:cxn>
                <a:cxn ang="0">
                  <a:pos x="connsiteX2" y="connsiteY2"/>
                </a:cxn>
              </a:cxnLst>
              <a:rect l="l" t="t" r="r" b="b"/>
              <a:pathLst>
                <a:path w="97793" h="176645">
                  <a:moveTo>
                    <a:pt x="0" y="176645"/>
                  </a:moveTo>
                  <a:cubicBezTo>
                    <a:pt x="39832" y="139411"/>
                    <a:pt x="79664" y="102177"/>
                    <a:pt x="93518" y="72736"/>
                  </a:cubicBezTo>
                  <a:cubicBezTo>
                    <a:pt x="107372" y="43295"/>
                    <a:pt x="83127" y="13854"/>
                    <a:pt x="83127"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2"/>
          <p:cNvSpPr/>
          <p:nvPr/>
        </p:nvSpPr>
        <p:spPr>
          <a:xfrm>
            <a:off x="3345821" y="2773194"/>
            <a:ext cx="145524" cy="385642"/>
          </a:xfrm>
          <a:custGeom>
            <a:avLst/>
            <a:gdLst>
              <a:gd name="connsiteX0" fmla="*/ 72788 w 145524"/>
              <a:gd name="connsiteY0" fmla="*/ 385642 h 385642"/>
              <a:gd name="connsiteX1" fmla="*/ 72788 w 145524"/>
              <a:gd name="connsiteY1" fmla="*/ 312906 h 385642"/>
              <a:gd name="connsiteX2" fmla="*/ 52006 w 145524"/>
              <a:gd name="connsiteY2" fmla="*/ 32351 h 385642"/>
              <a:gd name="connsiteX3" fmla="*/ 52 w 145524"/>
              <a:gd name="connsiteY3" fmla="*/ 94697 h 385642"/>
              <a:gd name="connsiteX4" fmla="*/ 62397 w 145524"/>
              <a:gd name="connsiteY4" fmla="*/ 1179 h 385642"/>
              <a:gd name="connsiteX5" fmla="*/ 145524 w 145524"/>
              <a:gd name="connsiteY5" fmla="*/ 42742 h 38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24" h="385642">
                <a:moveTo>
                  <a:pt x="72788" y="385642"/>
                </a:moveTo>
                <a:cubicBezTo>
                  <a:pt x="74520" y="378715"/>
                  <a:pt x="76252" y="371788"/>
                  <a:pt x="72788" y="312906"/>
                </a:cubicBezTo>
                <a:cubicBezTo>
                  <a:pt x="69324" y="254024"/>
                  <a:pt x="64129" y="68719"/>
                  <a:pt x="52006" y="32351"/>
                </a:cubicBezTo>
                <a:cubicBezTo>
                  <a:pt x="39883" y="-4017"/>
                  <a:pt x="-1680" y="99892"/>
                  <a:pt x="52" y="94697"/>
                </a:cubicBezTo>
                <a:cubicBezTo>
                  <a:pt x="1784" y="89502"/>
                  <a:pt x="38152" y="9838"/>
                  <a:pt x="62397" y="1179"/>
                </a:cubicBezTo>
                <a:cubicBezTo>
                  <a:pt x="86642" y="-7480"/>
                  <a:pt x="129938" y="34083"/>
                  <a:pt x="145524" y="42742"/>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751118" y="3096235"/>
            <a:ext cx="1174670" cy="244902"/>
          </a:xfrm>
          <a:custGeom>
            <a:avLst/>
            <a:gdLst>
              <a:gd name="connsiteX0" fmla="*/ 0 w 1174670"/>
              <a:gd name="connsiteY0" fmla="*/ 239247 h 244902"/>
              <a:gd name="connsiteX1" fmla="*/ 228600 w 1174670"/>
              <a:gd name="connsiteY1" fmla="*/ 218465 h 244902"/>
              <a:gd name="connsiteX2" fmla="*/ 1111827 w 1174670"/>
              <a:gd name="connsiteY2" fmla="*/ 31429 h 244902"/>
              <a:gd name="connsiteX3" fmla="*/ 966355 w 1174670"/>
              <a:gd name="connsiteY3" fmla="*/ 256 h 244902"/>
              <a:gd name="connsiteX4" fmla="*/ 1174173 w 1174670"/>
              <a:gd name="connsiteY4" fmla="*/ 31429 h 244902"/>
              <a:gd name="connsiteX5" fmla="*/ 1028700 w 1174670"/>
              <a:gd name="connsiteY5" fmla="*/ 166510 h 24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4670" h="244902">
                <a:moveTo>
                  <a:pt x="0" y="239247"/>
                </a:moveTo>
                <a:cubicBezTo>
                  <a:pt x="21648" y="246174"/>
                  <a:pt x="43296" y="253101"/>
                  <a:pt x="228600" y="218465"/>
                </a:cubicBezTo>
                <a:cubicBezTo>
                  <a:pt x="413905" y="183829"/>
                  <a:pt x="988868" y="67797"/>
                  <a:pt x="1111827" y="31429"/>
                </a:cubicBezTo>
                <a:cubicBezTo>
                  <a:pt x="1234786" y="-4939"/>
                  <a:pt x="955964" y="256"/>
                  <a:pt x="966355" y="256"/>
                </a:cubicBezTo>
                <a:cubicBezTo>
                  <a:pt x="976746" y="256"/>
                  <a:pt x="1163782" y="3720"/>
                  <a:pt x="1174173" y="31429"/>
                </a:cubicBezTo>
                <a:cubicBezTo>
                  <a:pt x="1184564" y="59138"/>
                  <a:pt x="1028700" y="166510"/>
                  <a:pt x="1028700" y="16651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223594" y="3314472"/>
            <a:ext cx="883288" cy="197655"/>
          </a:xfrm>
          <a:custGeom>
            <a:avLst/>
            <a:gdLst>
              <a:gd name="connsiteX0" fmla="*/ 883288 w 883288"/>
              <a:gd name="connsiteY0" fmla="*/ 135310 h 197655"/>
              <a:gd name="connsiteX1" fmla="*/ 571561 w 883288"/>
              <a:gd name="connsiteY1" fmla="*/ 83355 h 197655"/>
              <a:gd name="connsiteX2" fmla="*/ 93579 w 883288"/>
              <a:gd name="connsiteY2" fmla="*/ 93746 h 197655"/>
              <a:gd name="connsiteX3" fmla="*/ 155924 w 883288"/>
              <a:gd name="connsiteY3" fmla="*/ 228 h 197655"/>
              <a:gd name="connsiteX4" fmla="*/ 61 w 883288"/>
              <a:gd name="connsiteY4" fmla="*/ 124919 h 197655"/>
              <a:gd name="connsiteX5" fmla="*/ 176706 w 883288"/>
              <a:gd name="connsiteY5" fmla="*/ 197655 h 19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3288" h="197655">
                <a:moveTo>
                  <a:pt x="883288" y="135310"/>
                </a:moveTo>
                <a:cubicBezTo>
                  <a:pt x="793233" y="112796"/>
                  <a:pt x="703179" y="90282"/>
                  <a:pt x="571561" y="83355"/>
                </a:cubicBezTo>
                <a:cubicBezTo>
                  <a:pt x="439943" y="76428"/>
                  <a:pt x="162852" y="107600"/>
                  <a:pt x="93579" y="93746"/>
                </a:cubicBezTo>
                <a:cubicBezTo>
                  <a:pt x="24306" y="79892"/>
                  <a:pt x="171510" y="-4967"/>
                  <a:pt x="155924" y="228"/>
                </a:cubicBezTo>
                <a:cubicBezTo>
                  <a:pt x="140338" y="5423"/>
                  <a:pt x="-3403" y="92014"/>
                  <a:pt x="61" y="124919"/>
                </a:cubicBezTo>
                <a:cubicBezTo>
                  <a:pt x="3525" y="157824"/>
                  <a:pt x="90115" y="177739"/>
                  <a:pt x="176706" y="19765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3740727" y="3678382"/>
            <a:ext cx="871432" cy="308479"/>
          </a:xfrm>
          <a:custGeom>
            <a:avLst/>
            <a:gdLst>
              <a:gd name="connsiteX0" fmla="*/ 0 w 871432"/>
              <a:gd name="connsiteY0" fmla="*/ 0 h 308479"/>
              <a:gd name="connsiteX1" fmla="*/ 83128 w 871432"/>
              <a:gd name="connsiteY1" fmla="*/ 20782 h 308479"/>
              <a:gd name="connsiteX2" fmla="*/ 758537 w 871432"/>
              <a:gd name="connsiteY2" fmla="*/ 197427 h 308479"/>
              <a:gd name="connsiteX3" fmla="*/ 862446 w 871432"/>
              <a:gd name="connsiteY3" fmla="*/ 280554 h 308479"/>
              <a:gd name="connsiteX4" fmla="*/ 862446 w 871432"/>
              <a:gd name="connsiteY4" fmla="*/ 166254 h 308479"/>
              <a:gd name="connsiteX5" fmla="*/ 831273 w 871432"/>
              <a:gd name="connsiteY5" fmla="*/ 301336 h 308479"/>
              <a:gd name="connsiteX6" fmla="*/ 737755 w 871432"/>
              <a:gd name="connsiteY6" fmla="*/ 290945 h 308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1432" h="308479">
                <a:moveTo>
                  <a:pt x="0" y="0"/>
                </a:moveTo>
                <a:lnTo>
                  <a:pt x="83128" y="20782"/>
                </a:lnTo>
                <a:cubicBezTo>
                  <a:pt x="209551" y="53687"/>
                  <a:pt x="628651" y="154132"/>
                  <a:pt x="758537" y="197427"/>
                </a:cubicBezTo>
                <a:cubicBezTo>
                  <a:pt x="888423" y="240722"/>
                  <a:pt x="845128" y="285749"/>
                  <a:pt x="862446" y="280554"/>
                </a:cubicBezTo>
                <a:cubicBezTo>
                  <a:pt x="879764" y="275359"/>
                  <a:pt x="867642" y="162790"/>
                  <a:pt x="862446" y="166254"/>
                </a:cubicBezTo>
                <a:cubicBezTo>
                  <a:pt x="857251" y="169718"/>
                  <a:pt x="852055" y="280554"/>
                  <a:pt x="831273" y="301336"/>
                </a:cubicBezTo>
                <a:cubicBezTo>
                  <a:pt x="810491" y="322118"/>
                  <a:pt x="737755" y="290945"/>
                  <a:pt x="737755" y="290945"/>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4966855" y="2026227"/>
            <a:ext cx="231513" cy="645571"/>
          </a:xfrm>
          <a:custGeom>
            <a:avLst/>
            <a:gdLst>
              <a:gd name="connsiteX0" fmla="*/ 0 w 231513"/>
              <a:gd name="connsiteY0" fmla="*/ 0 h 645571"/>
              <a:gd name="connsiteX1" fmla="*/ 93518 w 231513"/>
              <a:gd name="connsiteY1" fmla="*/ 280555 h 645571"/>
              <a:gd name="connsiteX2" fmla="*/ 197427 w 231513"/>
              <a:gd name="connsiteY2" fmla="*/ 633846 h 645571"/>
              <a:gd name="connsiteX3" fmla="*/ 228600 w 231513"/>
              <a:gd name="connsiteY3" fmla="*/ 509155 h 645571"/>
              <a:gd name="connsiteX4" fmla="*/ 135081 w 231513"/>
              <a:gd name="connsiteY4" fmla="*/ 644237 h 645571"/>
              <a:gd name="connsiteX5" fmla="*/ 51954 w 231513"/>
              <a:gd name="connsiteY5" fmla="*/ 581891 h 64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13" h="645571">
                <a:moveTo>
                  <a:pt x="0" y="0"/>
                </a:moveTo>
                <a:cubicBezTo>
                  <a:pt x="30307" y="87457"/>
                  <a:pt x="60614" y="174914"/>
                  <a:pt x="93518" y="280555"/>
                </a:cubicBezTo>
                <a:cubicBezTo>
                  <a:pt x="126422" y="386196"/>
                  <a:pt x="174913" y="595746"/>
                  <a:pt x="197427" y="633846"/>
                </a:cubicBezTo>
                <a:cubicBezTo>
                  <a:pt x="219941" y="671946"/>
                  <a:pt x="238991" y="507423"/>
                  <a:pt x="228600" y="509155"/>
                </a:cubicBezTo>
                <a:cubicBezTo>
                  <a:pt x="218209" y="510887"/>
                  <a:pt x="164522" y="632114"/>
                  <a:pt x="135081" y="644237"/>
                </a:cubicBezTo>
                <a:cubicBezTo>
                  <a:pt x="105640" y="656360"/>
                  <a:pt x="51954" y="581891"/>
                  <a:pt x="51954" y="58189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5528395" y="2929983"/>
            <a:ext cx="695760" cy="187290"/>
          </a:xfrm>
          <a:custGeom>
            <a:avLst/>
            <a:gdLst>
              <a:gd name="connsiteX0" fmla="*/ 695760 w 695760"/>
              <a:gd name="connsiteY0" fmla="*/ 187290 h 187290"/>
              <a:gd name="connsiteX1" fmla="*/ 165823 w 695760"/>
              <a:gd name="connsiteY1" fmla="*/ 135335 h 187290"/>
              <a:gd name="connsiteX2" fmla="*/ 20350 w 695760"/>
              <a:gd name="connsiteY2" fmla="*/ 93772 h 187290"/>
              <a:gd name="connsiteX3" fmla="*/ 217778 w 695760"/>
              <a:gd name="connsiteY3" fmla="*/ 253 h 187290"/>
              <a:gd name="connsiteX4" fmla="*/ 9960 w 695760"/>
              <a:gd name="connsiteY4" fmla="*/ 124944 h 187290"/>
              <a:gd name="connsiteX5" fmla="*/ 30741 w 695760"/>
              <a:gd name="connsiteY5" fmla="*/ 187290 h 187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5760" h="187290">
                <a:moveTo>
                  <a:pt x="695760" y="187290"/>
                </a:moveTo>
                <a:cubicBezTo>
                  <a:pt x="487075" y="169105"/>
                  <a:pt x="278391" y="150921"/>
                  <a:pt x="165823" y="135335"/>
                </a:cubicBezTo>
                <a:cubicBezTo>
                  <a:pt x="53255" y="119749"/>
                  <a:pt x="11691" y="116286"/>
                  <a:pt x="20350" y="93772"/>
                </a:cubicBezTo>
                <a:cubicBezTo>
                  <a:pt x="29009" y="71258"/>
                  <a:pt x="219510" y="-4942"/>
                  <a:pt x="217778" y="253"/>
                </a:cubicBezTo>
                <a:cubicBezTo>
                  <a:pt x="216046" y="5448"/>
                  <a:pt x="41133" y="93771"/>
                  <a:pt x="9960" y="124944"/>
                </a:cubicBezTo>
                <a:cubicBezTo>
                  <a:pt x="-21213" y="156117"/>
                  <a:pt x="30741" y="187290"/>
                  <a:pt x="30741" y="18729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p:cNvSpPr/>
          <p:nvPr/>
        </p:nvSpPr>
        <p:spPr>
          <a:xfrm>
            <a:off x="4823147" y="4174428"/>
            <a:ext cx="891853" cy="231317"/>
          </a:xfrm>
          <a:custGeom>
            <a:avLst/>
            <a:gdLst>
              <a:gd name="connsiteX0" fmla="*/ 891853 w 891853"/>
              <a:gd name="connsiteY0" fmla="*/ 231317 h 231317"/>
              <a:gd name="connsiteX1" fmla="*/ 507389 w 891853"/>
              <a:gd name="connsiteY1" fmla="*/ 179363 h 231317"/>
              <a:gd name="connsiteX2" fmla="*/ 8626 w 891853"/>
              <a:gd name="connsiteY2" fmla="*/ 23499 h 231317"/>
              <a:gd name="connsiteX3" fmla="*/ 299571 w 891853"/>
              <a:gd name="connsiteY3" fmla="*/ 2717 h 231317"/>
              <a:gd name="connsiteX4" fmla="*/ 8626 w 891853"/>
              <a:gd name="connsiteY4" fmla="*/ 44281 h 231317"/>
              <a:gd name="connsiteX5" fmla="*/ 70971 w 891853"/>
              <a:gd name="connsiteY5" fmla="*/ 168972 h 23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1853" h="231317">
                <a:moveTo>
                  <a:pt x="891853" y="231317"/>
                </a:moveTo>
                <a:cubicBezTo>
                  <a:pt x="773223" y="222658"/>
                  <a:pt x="654593" y="213999"/>
                  <a:pt x="507389" y="179363"/>
                </a:cubicBezTo>
                <a:cubicBezTo>
                  <a:pt x="360185" y="144727"/>
                  <a:pt x="43262" y="52940"/>
                  <a:pt x="8626" y="23499"/>
                </a:cubicBezTo>
                <a:cubicBezTo>
                  <a:pt x="-26010" y="-5942"/>
                  <a:pt x="299571" y="-747"/>
                  <a:pt x="299571" y="2717"/>
                </a:cubicBezTo>
                <a:cubicBezTo>
                  <a:pt x="299571" y="6181"/>
                  <a:pt x="46726" y="16572"/>
                  <a:pt x="8626" y="44281"/>
                </a:cubicBezTo>
                <a:cubicBezTo>
                  <a:pt x="-29474" y="71990"/>
                  <a:pt x="70971" y="168972"/>
                  <a:pt x="70971" y="1689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p:cNvSpPr/>
          <p:nvPr/>
        </p:nvSpPr>
        <p:spPr>
          <a:xfrm>
            <a:off x="4042064" y="4426478"/>
            <a:ext cx="557236" cy="598759"/>
          </a:xfrm>
          <a:custGeom>
            <a:avLst/>
            <a:gdLst>
              <a:gd name="connsiteX0" fmla="*/ 0 w 557236"/>
              <a:gd name="connsiteY0" fmla="*/ 581940 h 598759"/>
              <a:gd name="connsiteX1" fmla="*/ 83127 w 557236"/>
              <a:gd name="connsiteY1" fmla="*/ 529986 h 598759"/>
              <a:gd name="connsiteX2" fmla="*/ 498763 w 557236"/>
              <a:gd name="connsiteY2" fmla="*/ 31222 h 598759"/>
              <a:gd name="connsiteX3" fmla="*/ 280554 w 557236"/>
              <a:gd name="connsiteY3" fmla="*/ 197477 h 598759"/>
              <a:gd name="connsiteX4" fmla="*/ 529936 w 557236"/>
              <a:gd name="connsiteY4" fmla="*/ 49 h 598759"/>
              <a:gd name="connsiteX5" fmla="*/ 550718 w 557236"/>
              <a:gd name="connsiteY5" fmla="*/ 176695 h 598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236" h="598759">
                <a:moveTo>
                  <a:pt x="0" y="581940"/>
                </a:moveTo>
                <a:cubicBezTo>
                  <a:pt x="0" y="601856"/>
                  <a:pt x="0" y="621772"/>
                  <a:pt x="83127" y="529986"/>
                </a:cubicBezTo>
                <a:cubicBezTo>
                  <a:pt x="166254" y="438200"/>
                  <a:pt x="465859" y="86640"/>
                  <a:pt x="498763" y="31222"/>
                </a:cubicBezTo>
                <a:cubicBezTo>
                  <a:pt x="531667" y="-24196"/>
                  <a:pt x="275359" y="202672"/>
                  <a:pt x="280554" y="197477"/>
                </a:cubicBezTo>
                <a:cubicBezTo>
                  <a:pt x="285749" y="192282"/>
                  <a:pt x="484909" y="3513"/>
                  <a:pt x="529936" y="49"/>
                </a:cubicBezTo>
                <a:cubicBezTo>
                  <a:pt x="574963" y="-3415"/>
                  <a:pt x="550718" y="176695"/>
                  <a:pt x="550718" y="17669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84"/>
          <p:cNvSpPr/>
          <p:nvPr/>
        </p:nvSpPr>
        <p:spPr>
          <a:xfrm>
            <a:off x="3158836" y="2036618"/>
            <a:ext cx="270422" cy="345363"/>
          </a:xfrm>
          <a:custGeom>
            <a:avLst/>
            <a:gdLst>
              <a:gd name="connsiteX0" fmla="*/ 103909 w 270422"/>
              <a:gd name="connsiteY0" fmla="*/ 0 h 345363"/>
              <a:gd name="connsiteX1" fmla="*/ 124691 w 270422"/>
              <a:gd name="connsiteY1" fmla="*/ 62346 h 345363"/>
              <a:gd name="connsiteX2" fmla="*/ 176646 w 270422"/>
              <a:gd name="connsiteY2" fmla="*/ 342900 h 345363"/>
              <a:gd name="connsiteX3" fmla="*/ 270164 w 270422"/>
              <a:gd name="connsiteY3" fmla="*/ 176646 h 345363"/>
              <a:gd name="connsiteX4" fmla="*/ 145473 w 270422"/>
              <a:gd name="connsiteY4" fmla="*/ 342900 h 345363"/>
              <a:gd name="connsiteX5" fmla="*/ 0 w 270422"/>
              <a:gd name="connsiteY5" fmla="*/ 280555 h 345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422" h="345363">
                <a:moveTo>
                  <a:pt x="103909" y="0"/>
                </a:moveTo>
                <a:cubicBezTo>
                  <a:pt x="108238" y="2598"/>
                  <a:pt x="112568" y="5196"/>
                  <a:pt x="124691" y="62346"/>
                </a:cubicBezTo>
                <a:cubicBezTo>
                  <a:pt x="136814" y="119496"/>
                  <a:pt x="152401" y="323850"/>
                  <a:pt x="176646" y="342900"/>
                </a:cubicBezTo>
                <a:cubicBezTo>
                  <a:pt x="200892" y="361950"/>
                  <a:pt x="275359" y="176646"/>
                  <a:pt x="270164" y="176646"/>
                </a:cubicBezTo>
                <a:cubicBezTo>
                  <a:pt x="264969" y="176646"/>
                  <a:pt x="190500" y="325582"/>
                  <a:pt x="145473" y="342900"/>
                </a:cubicBezTo>
                <a:cubicBezTo>
                  <a:pt x="100446" y="360218"/>
                  <a:pt x="0" y="280555"/>
                  <a:pt x="0" y="28055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p:cNvSpPr/>
          <p:nvPr/>
        </p:nvSpPr>
        <p:spPr>
          <a:xfrm>
            <a:off x="1753408" y="2760714"/>
            <a:ext cx="304694" cy="555369"/>
          </a:xfrm>
          <a:custGeom>
            <a:avLst/>
            <a:gdLst>
              <a:gd name="connsiteX0" fmla="*/ 0 w 343602"/>
              <a:gd name="connsiteY0" fmla="*/ 0 h 759920"/>
              <a:gd name="connsiteX1" fmla="*/ 124691 w 343602"/>
              <a:gd name="connsiteY1" fmla="*/ 228600 h 759920"/>
              <a:gd name="connsiteX2" fmla="*/ 301336 w 343602"/>
              <a:gd name="connsiteY2" fmla="*/ 696191 h 759920"/>
              <a:gd name="connsiteX3" fmla="*/ 342900 w 343602"/>
              <a:gd name="connsiteY3" fmla="*/ 457200 h 759920"/>
              <a:gd name="connsiteX4" fmla="*/ 280555 w 343602"/>
              <a:gd name="connsiteY4" fmla="*/ 748145 h 759920"/>
              <a:gd name="connsiteX5" fmla="*/ 145473 w 343602"/>
              <a:gd name="connsiteY5" fmla="*/ 675409 h 75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602" h="759920">
                <a:moveTo>
                  <a:pt x="0" y="0"/>
                </a:moveTo>
                <a:cubicBezTo>
                  <a:pt x="37234" y="56284"/>
                  <a:pt x="74468" y="112568"/>
                  <a:pt x="124691" y="228600"/>
                </a:cubicBezTo>
                <a:cubicBezTo>
                  <a:pt x="174914" y="344632"/>
                  <a:pt x="264968" y="658091"/>
                  <a:pt x="301336" y="696191"/>
                </a:cubicBezTo>
                <a:cubicBezTo>
                  <a:pt x="337704" y="734291"/>
                  <a:pt x="346364" y="448541"/>
                  <a:pt x="342900" y="457200"/>
                </a:cubicBezTo>
                <a:cubicBezTo>
                  <a:pt x="339437" y="465859"/>
                  <a:pt x="313460" y="711777"/>
                  <a:pt x="280555" y="748145"/>
                </a:cubicBezTo>
                <a:cubicBezTo>
                  <a:pt x="247650" y="784513"/>
                  <a:pt x="196561" y="729961"/>
                  <a:pt x="145473" y="67540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86"/>
          <p:cNvSpPr/>
          <p:nvPr/>
        </p:nvSpPr>
        <p:spPr>
          <a:xfrm>
            <a:off x="966355" y="3335458"/>
            <a:ext cx="872836" cy="203608"/>
          </a:xfrm>
          <a:custGeom>
            <a:avLst/>
            <a:gdLst>
              <a:gd name="connsiteX0" fmla="*/ 0 w 872836"/>
              <a:gd name="connsiteY0" fmla="*/ 114324 h 203608"/>
              <a:gd name="connsiteX1" fmla="*/ 311727 w 872836"/>
              <a:gd name="connsiteY1" fmla="*/ 93542 h 203608"/>
              <a:gd name="connsiteX2" fmla="*/ 748145 w 872836"/>
              <a:gd name="connsiteY2" fmla="*/ 93542 h 203608"/>
              <a:gd name="connsiteX3" fmla="*/ 872836 w 872836"/>
              <a:gd name="connsiteY3" fmla="*/ 103933 h 203608"/>
              <a:gd name="connsiteX4" fmla="*/ 748145 w 872836"/>
              <a:gd name="connsiteY4" fmla="*/ 24 h 203608"/>
              <a:gd name="connsiteX5" fmla="*/ 852054 w 872836"/>
              <a:gd name="connsiteY5" fmla="*/ 114324 h 203608"/>
              <a:gd name="connsiteX6" fmla="*/ 748145 w 872836"/>
              <a:gd name="connsiteY6" fmla="*/ 197451 h 203608"/>
              <a:gd name="connsiteX7" fmla="*/ 800100 w 872836"/>
              <a:gd name="connsiteY7" fmla="*/ 197451 h 203608"/>
              <a:gd name="connsiteX8" fmla="*/ 768927 w 872836"/>
              <a:gd name="connsiteY8" fmla="*/ 197451 h 203608"/>
              <a:gd name="connsiteX9" fmla="*/ 727363 w 872836"/>
              <a:gd name="connsiteY9" fmla="*/ 155887 h 20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2836" h="203608">
                <a:moveTo>
                  <a:pt x="0" y="114324"/>
                </a:moveTo>
                <a:cubicBezTo>
                  <a:pt x="93518" y="105665"/>
                  <a:pt x="187036" y="97006"/>
                  <a:pt x="311727" y="93542"/>
                </a:cubicBezTo>
                <a:cubicBezTo>
                  <a:pt x="436418" y="90078"/>
                  <a:pt x="654627" y="91810"/>
                  <a:pt x="748145" y="93542"/>
                </a:cubicBezTo>
                <a:cubicBezTo>
                  <a:pt x="841663" y="95274"/>
                  <a:pt x="872836" y="119519"/>
                  <a:pt x="872836" y="103933"/>
                </a:cubicBezTo>
                <a:cubicBezTo>
                  <a:pt x="872836" y="88347"/>
                  <a:pt x="751609" y="-1708"/>
                  <a:pt x="748145" y="24"/>
                </a:cubicBezTo>
                <a:cubicBezTo>
                  <a:pt x="744681" y="1756"/>
                  <a:pt x="852054" y="81420"/>
                  <a:pt x="852054" y="114324"/>
                </a:cubicBezTo>
                <a:cubicBezTo>
                  <a:pt x="852054" y="147228"/>
                  <a:pt x="756804" y="183597"/>
                  <a:pt x="748145" y="197451"/>
                </a:cubicBezTo>
                <a:cubicBezTo>
                  <a:pt x="739486" y="211305"/>
                  <a:pt x="800100" y="197451"/>
                  <a:pt x="800100" y="197451"/>
                </a:cubicBezTo>
                <a:cubicBezTo>
                  <a:pt x="803564" y="197451"/>
                  <a:pt x="781050" y="204378"/>
                  <a:pt x="768927" y="197451"/>
                </a:cubicBezTo>
                <a:cubicBezTo>
                  <a:pt x="756804" y="190524"/>
                  <a:pt x="727363" y="155887"/>
                  <a:pt x="727363" y="15588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a:xfrm>
            <a:off x="1650522" y="3636796"/>
            <a:ext cx="593914" cy="758559"/>
          </a:xfrm>
          <a:custGeom>
            <a:avLst/>
            <a:gdLst>
              <a:gd name="connsiteX0" fmla="*/ 1633 w 593914"/>
              <a:gd name="connsiteY0" fmla="*/ 758559 h 758559"/>
              <a:gd name="connsiteX1" fmla="*/ 53587 w 593914"/>
              <a:gd name="connsiteY1" fmla="*/ 685822 h 758559"/>
              <a:gd name="connsiteX2" fmla="*/ 354923 w 593914"/>
              <a:gd name="connsiteY2" fmla="*/ 342922 h 758559"/>
              <a:gd name="connsiteX3" fmla="*/ 427660 w 593914"/>
              <a:gd name="connsiteY3" fmla="*/ 51977 h 758559"/>
              <a:gd name="connsiteX4" fmla="*/ 334142 w 593914"/>
              <a:gd name="connsiteY4" fmla="*/ 103931 h 758559"/>
              <a:gd name="connsiteX5" fmla="*/ 438051 w 593914"/>
              <a:gd name="connsiteY5" fmla="*/ 22 h 758559"/>
              <a:gd name="connsiteX6" fmla="*/ 593914 w 593914"/>
              <a:gd name="connsiteY6" fmla="*/ 114322 h 758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914" h="758559">
                <a:moveTo>
                  <a:pt x="1633" y="758559"/>
                </a:moveTo>
                <a:cubicBezTo>
                  <a:pt x="-1831" y="756827"/>
                  <a:pt x="-5295" y="755095"/>
                  <a:pt x="53587" y="685822"/>
                </a:cubicBezTo>
                <a:cubicBezTo>
                  <a:pt x="112469" y="616549"/>
                  <a:pt x="292578" y="448563"/>
                  <a:pt x="354923" y="342922"/>
                </a:cubicBezTo>
                <a:cubicBezTo>
                  <a:pt x="417269" y="237281"/>
                  <a:pt x="431123" y="91809"/>
                  <a:pt x="427660" y="51977"/>
                </a:cubicBezTo>
                <a:cubicBezTo>
                  <a:pt x="424197" y="12145"/>
                  <a:pt x="332410" y="112590"/>
                  <a:pt x="334142" y="103931"/>
                </a:cubicBezTo>
                <a:cubicBezTo>
                  <a:pt x="335874" y="95272"/>
                  <a:pt x="394756" y="-1710"/>
                  <a:pt x="438051" y="22"/>
                </a:cubicBezTo>
                <a:cubicBezTo>
                  <a:pt x="481346" y="1754"/>
                  <a:pt x="593914" y="114322"/>
                  <a:pt x="593914" y="11432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itle 1"/>
          <p:cNvSpPr>
            <a:spLocks noGrp="1"/>
          </p:cNvSpPr>
          <p:nvPr>
            <p:ph type="title"/>
          </p:nvPr>
        </p:nvSpPr>
        <p:spPr>
          <a:xfrm>
            <a:off x="456812" y="299638"/>
            <a:ext cx="8352928" cy="1143000"/>
          </a:xfrm>
        </p:spPr>
        <p:txBody>
          <a:bodyPr>
            <a:normAutofit/>
          </a:bodyPr>
          <a:lstStyle/>
          <a:p>
            <a:r>
              <a:rPr lang="en-US" dirty="0" smtClean="0">
                <a:latin typeface="Powderfinger Type" charset="0"/>
                <a:ea typeface="Powderfinger Type" charset="0"/>
                <a:cs typeface="Powderfinger Type" charset="0"/>
              </a:rPr>
              <a:t>Content Distribution</a:t>
            </a:r>
            <a:endParaRPr lang="en-US" dirty="0">
              <a:latin typeface="Powderfinger Type" charset="0"/>
              <a:ea typeface="Powderfinger Type" charset="0"/>
              <a:cs typeface="Powderfinger Type" charset="0"/>
            </a:endParaRPr>
          </a:p>
        </p:txBody>
      </p:sp>
    </p:spTree>
    <p:extLst>
      <p:ext uri="{BB962C8B-B14F-4D97-AF65-F5344CB8AC3E}">
        <p14:creationId xmlns:p14="http://schemas.microsoft.com/office/powerpoint/2010/main" val="17623374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owderfinger Type" charset="0"/>
                <a:ea typeface="Powderfinger Type" charset="0"/>
                <a:cs typeface="Powderfinger Type" charset="0"/>
              </a:rPr>
              <a:t>Let them eat data!</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p:txBody>
          <a:bodyPr>
            <a:normAutofit fontScale="92500"/>
          </a:bodyPr>
          <a:lstStyle/>
          <a:p>
            <a:pPr marL="0" indent="0">
              <a:spcAft>
                <a:spcPts val="800"/>
              </a:spcAft>
              <a:buNone/>
            </a:pPr>
            <a:r>
              <a:rPr lang="en-US" dirty="0" smtClean="0"/>
              <a:t>The rise of the Content Distribution Network</a:t>
            </a:r>
          </a:p>
          <a:p>
            <a:pPr lvl="1">
              <a:spcAft>
                <a:spcPts val="800"/>
              </a:spcAft>
            </a:pPr>
            <a:r>
              <a:rPr lang="en-US" dirty="0"/>
              <a:t>R</a:t>
            </a:r>
            <a:r>
              <a:rPr lang="en-US" dirty="0" smtClean="0"/>
              <a:t>eplicate content caches close to large user populations</a:t>
            </a:r>
          </a:p>
          <a:p>
            <a:pPr lvl="1">
              <a:spcAft>
                <a:spcPts val="800"/>
              </a:spcAft>
            </a:pPr>
            <a:r>
              <a:rPr lang="en-US" dirty="0" smtClean="0"/>
              <a:t>The  challenge of delivering many </a:t>
            </a:r>
            <a:r>
              <a:rPr lang="en-US" dirty="0" err="1" smtClean="0"/>
              <a:t>replicant</a:t>
            </a:r>
            <a:r>
              <a:rPr lang="en-US" dirty="0" smtClean="0"/>
              <a:t> service requests  over high delay network paths is replaced by the task of updating a set of local caches by the content distribution system and then serving user service requests over the access network</a:t>
            </a:r>
          </a:p>
          <a:p>
            <a:pPr lvl="1">
              <a:spcAft>
                <a:spcPts val="800"/>
              </a:spcAft>
            </a:pPr>
            <a:r>
              <a:rPr lang="en-US" dirty="0" smtClean="0"/>
              <a:t>Reduced service latency, increased service resilience</a:t>
            </a:r>
          </a:p>
          <a:p>
            <a:pPr lvl="1">
              <a:spcAft>
                <a:spcPts val="800"/>
              </a:spcAft>
            </a:pPr>
            <a:endParaRPr lang="en-US" dirty="0"/>
          </a:p>
        </p:txBody>
      </p:sp>
    </p:spTree>
    <p:extLst>
      <p:ext uri="{BB962C8B-B14F-4D97-AF65-F5344CB8AC3E}">
        <p14:creationId xmlns:p14="http://schemas.microsoft.com/office/powerpoint/2010/main" val="8559106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owderfinger Type" charset="0"/>
                <a:ea typeface="Powderfinger Type" charset="0"/>
                <a:cs typeface="Powderfinger Type" charset="0"/>
              </a:rPr>
              <a:t>Role Reversal</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p:txBody>
          <a:bodyPr/>
          <a:lstStyle/>
          <a:p>
            <a:pPr marL="0" indent="0">
              <a:buNone/>
            </a:pPr>
            <a:r>
              <a:rPr lang="en-US" dirty="0" smtClean="0"/>
              <a:t>Service portals are located adjacent to users</a:t>
            </a:r>
          </a:p>
          <a:p>
            <a:pPr lvl="1"/>
            <a:r>
              <a:rPr lang="en-US" dirty="0" smtClean="0"/>
              <a:t>Networks no longer carry users’ traffic to/from service portals as ISP public carriage services</a:t>
            </a:r>
          </a:p>
          <a:p>
            <a:pPr lvl="1"/>
            <a:r>
              <a:rPr lang="en-US" dirty="0" smtClean="0"/>
              <a:t>Networks carry content to service portals as CDN private carriage services </a:t>
            </a:r>
          </a:p>
          <a:p>
            <a:pPr lvl="1"/>
            <a:endParaRPr lang="en-US" dirty="0"/>
          </a:p>
          <a:p>
            <a:pPr marL="0" indent="0">
              <a:buNone/>
            </a:pPr>
            <a:r>
              <a:rPr lang="en-US" dirty="0" smtClean="0"/>
              <a:t>This shift has some profound implications for the Internet</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26</a:t>
            </a:fld>
            <a:endParaRPr lang="en-AU" kern="0" dirty="0"/>
          </a:p>
        </p:txBody>
      </p:sp>
    </p:spTree>
    <p:extLst>
      <p:ext uri="{BB962C8B-B14F-4D97-AF65-F5344CB8AC3E}">
        <p14:creationId xmlns:p14="http://schemas.microsoft.com/office/powerpoint/2010/main" val="20243243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owderfinger Type" charset="0"/>
                <a:ea typeface="Powderfinger Type" charset="0"/>
                <a:cs typeface="Powderfinger Type" charset="0"/>
              </a:rPr>
              <a:t>Who’s building now?</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p:txBody>
          <a:bodyPr/>
          <a:lstStyle/>
          <a:p>
            <a:pPr marL="0" indent="0">
              <a:buNone/>
            </a:pPr>
            <a:r>
              <a:rPr lang="en-US" dirty="0" smtClean="0"/>
              <a:t>Almost all new submarine international cable projects are heavily underwritten by content providers, not carriers</a:t>
            </a:r>
          </a:p>
          <a:p>
            <a:endParaRPr lang="en-US" dirty="0"/>
          </a:p>
        </p:txBody>
      </p:sp>
      <p:sp>
        <p:nvSpPr>
          <p:cNvPr id="4" name="TextBox 3"/>
          <p:cNvSpPr txBox="1"/>
          <p:nvPr/>
        </p:nvSpPr>
        <p:spPr>
          <a:xfrm>
            <a:off x="179511" y="3645024"/>
            <a:ext cx="4488500" cy="2123658"/>
          </a:xfrm>
          <a:prstGeom prst="rect">
            <a:avLst/>
          </a:prstGeom>
          <a:noFill/>
        </p:spPr>
        <p:txBody>
          <a:bodyPr wrap="square" rtlCol="0">
            <a:spAutoFit/>
          </a:bodyPr>
          <a:lstStyle/>
          <a:p>
            <a:r>
              <a:rPr lang="en-US" sz="1200" dirty="0">
                <a:latin typeface="Courier" charset="0"/>
                <a:ea typeface="Courier" charset="0"/>
                <a:cs typeface="Courier" charset="0"/>
              </a:rPr>
              <a:t>Large content providers have huge and often unpredictable traffic requirements, especially among their own data centers. Their capacity needs are at such a scale that it makes sense for them, on their biggest routes, to build rather than to buy. Owning subsea </a:t>
            </a:r>
            <a:r>
              <a:rPr lang="en-US" sz="1200" dirty="0" err="1">
                <a:latin typeface="Courier" charset="0"/>
                <a:ea typeface="Courier" charset="0"/>
                <a:cs typeface="Courier" charset="0"/>
              </a:rPr>
              <a:t>fibre</a:t>
            </a:r>
            <a:r>
              <a:rPr lang="en-US" sz="1200" dirty="0">
                <a:latin typeface="Courier" charset="0"/>
                <a:ea typeface="Courier" charset="0"/>
                <a:cs typeface="Courier" charset="0"/>
              </a:rPr>
              <a:t> pairs also gives them the flexibility to upgrade when they see fit, rather than being beholden to a third-party submarine cable operator.” </a:t>
            </a:r>
          </a:p>
          <a:p>
            <a:endParaRPr lang="en-US" sz="1200" dirty="0">
              <a:latin typeface="Courier" charset="0"/>
              <a:ea typeface="Courier" charset="0"/>
              <a:cs typeface="Courier" charset="0"/>
            </a:endParaRPr>
          </a:p>
          <a:p>
            <a:r>
              <a:rPr lang="en-US" sz="1200" dirty="0">
                <a:latin typeface="Courier" charset="0"/>
                <a:ea typeface="Courier" charset="0"/>
                <a:cs typeface="Courier" charset="0"/>
              </a:rPr>
              <a:t>Tim </a:t>
            </a:r>
            <a:r>
              <a:rPr lang="en-US" sz="1200" dirty="0" err="1">
                <a:latin typeface="Courier" charset="0"/>
                <a:ea typeface="Courier" charset="0"/>
                <a:cs typeface="Courier" charset="0"/>
              </a:rPr>
              <a:t>Stronge</a:t>
            </a:r>
            <a:r>
              <a:rPr lang="en-US" sz="1200" dirty="0">
                <a:latin typeface="Courier" charset="0"/>
                <a:ea typeface="Courier" charset="0"/>
                <a:cs typeface="Courier" charset="0"/>
              </a:rPr>
              <a:t> of </a:t>
            </a:r>
            <a:r>
              <a:rPr lang="en-US" sz="1200" dirty="0" err="1" smtClean="0">
                <a:latin typeface="Courier" charset="0"/>
                <a:ea typeface="Courier" charset="0"/>
                <a:cs typeface="Courier" charset="0"/>
              </a:rPr>
              <a:t>Telegeography</a:t>
            </a:r>
            <a:r>
              <a:rPr lang="en-US" sz="1200" dirty="0" smtClean="0">
                <a:latin typeface="Courier" charset="0"/>
                <a:ea typeface="Courier" charset="0"/>
                <a:cs typeface="Courier" charset="0"/>
              </a:rPr>
              <a:t>, January 2017</a:t>
            </a:r>
            <a:endParaRPr lang="en-US" sz="1200" dirty="0">
              <a:latin typeface="Courier" charset="0"/>
              <a:ea typeface="Courier" charset="0"/>
              <a:cs typeface="Courier" charset="0"/>
            </a:endParaRPr>
          </a:p>
        </p:txBody>
      </p:sp>
      <p:pic>
        <p:nvPicPr>
          <p:cNvPr id="5" name="Picture 4"/>
          <p:cNvPicPr>
            <a:picLocks noChangeAspect="1"/>
          </p:cNvPicPr>
          <p:nvPr/>
        </p:nvPicPr>
        <p:blipFill>
          <a:blip r:embed="rId2"/>
          <a:stretch>
            <a:fillRect/>
          </a:stretch>
        </p:blipFill>
        <p:spPr>
          <a:xfrm>
            <a:off x="4747617" y="3470162"/>
            <a:ext cx="4216872" cy="1815999"/>
          </a:xfrm>
          <a:prstGeom prst="rect">
            <a:avLst/>
          </a:prstGeom>
        </p:spPr>
      </p:pic>
    </p:spTree>
    <p:extLst>
      <p:ext uri="{BB962C8B-B14F-4D97-AF65-F5344CB8AC3E}">
        <p14:creationId xmlns:p14="http://schemas.microsoft.com/office/powerpoint/2010/main" val="14441210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5420"/>
            <a:ext cx="7320814" cy="1143000"/>
          </a:xfrm>
        </p:spPr>
        <p:txBody>
          <a:bodyPr/>
          <a:lstStyle/>
          <a:p>
            <a:r>
              <a:rPr lang="en-US" dirty="0" smtClean="0">
                <a:latin typeface="Powderfinger Type" charset="0"/>
                <a:ea typeface="Powderfinger Type" charset="0"/>
                <a:cs typeface="Powderfinger Type" charset="0"/>
              </a:rPr>
              <a:t>Submarine Cables</a:t>
            </a:r>
            <a:endParaRPr lang="en-US" dirty="0">
              <a:latin typeface="Powderfinger Type" charset="0"/>
              <a:ea typeface="Powderfinger Type" charset="0"/>
              <a:cs typeface="Powderfinger Type"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94" y="2276871"/>
            <a:ext cx="4180790" cy="2544829"/>
          </a:xfrm>
        </p:spPr>
      </p:pic>
      <p:sp>
        <p:nvSpPr>
          <p:cNvPr id="4" name="Slide Number Placeholder 3"/>
          <p:cNvSpPr>
            <a:spLocks noGrp="1"/>
          </p:cNvSpPr>
          <p:nvPr>
            <p:ph type="sldNum" sz="quarter" idx="4"/>
          </p:nvPr>
        </p:nvSpPr>
        <p:spPr/>
        <p:txBody>
          <a:bodyPr/>
          <a:lstStyle/>
          <a:p>
            <a:fld id="{38B2A337-2C29-4402-A0A2-E290C184D5D3}" type="slidenum">
              <a:rPr lang="en-AU" kern="0" smtClean="0"/>
              <a:pPr/>
              <a:t>28</a:t>
            </a:fld>
            <a:endParaRPr lang="en-AU" kern="0" dirty="0"/>
          </a:p>
        </p:txBody>
      </p:sp>
      <p:sp>
        <p:nvSpPr>
          <p:cNvPr id="6" name="TextBox 5"/>
          <p:cNvSpPr txBox="1"/>
          <p:nvPr/>
        </p:nvSpPr>
        <p:spPr>
          <a:xfrm>
            <a:off x="179512" y="4894517"/>
            <a:ext cx="3052439" cy="369332"/>
          </a:xfrm>
          <a:prstGeom prst="rect">
            <a:avLst/>
          </a:prstGeom>
          <a:noFill/>
        </p:spPr>
        <p:txBody>
          <a:bodyPr wrap="none" rtlCol="0">
            <a:spAutoFit/>
          </a:bodyPr>
          <a:lstStyle/>
          <a:p>
            <a:r>
              <a:rPr lang="en-US" dirty="0">
                <a:latin typeface="AhnbergHand" charset="0"/>
                <a:ea typeface="AhnbergHand" charset="0"/>
                <a:cs typeface="AhnbergHand" charset="0"/>
              </a:rPr>
              <a:t>F</a:t>
            </a:r>
            <a:r>
              <a:rPr lang="en-US" dirty="0" smtClean="0">
                <a:latin typeface="AhnbergHand" charset="0"/>
                <a:ea typeface="AhnbergHand" charset="0"/>
                <a:cs typeface="AhnbergHand" charset="0"/>
              </a:rPr>
              <a:t>ewer </a:t>
            </a:r>
            <a:r>
              <a:rPr lang="en-US" dirty="0">
                <a:latin typeface="AhnbergHand" charset="0"/>
                <a:ea typeface="AhnbergHand" charset="0"/>
                <a:cs typeface="AhnbergHand" charset="0"/>
              </a:rPr>
              <a:t>cables being built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5249" y="1751437"/>
            <a:ext cx="3693175" cy="2256537"/>
          </a:xfrm>
          <a:prstGeom prst="rect">
            <a:avLst/>
          </a:prstGeom>
        </p:spPr>
      </p:pic>
      <p:sp>
        <p:nvSpPr>
          <p:cNvPr id="8" name="TextBox 7"/>
          <p:cNvSpPr txBox="1"/>
          <p:nvPr/>
        </p:nvSpPr>
        <p:spPr>
          <a:xfrm>
            <a:off x="4571999" y="934806"/>
            <a:ext cx="4608512" cy="584775"/>
          </a:xfrm>
          <a:prstGeom prst="rect">
            <a:avLst/>
          </a:prstGeom>
          <a:noFill/>
        </p:spPr>
        <p:txBody>
          <a:bodyPr wrap="square" rtlCol="0">
            <a:spAutoFit/>
          </a:bodyPr>
          <a:lstStyle/>
          <a:p>
            <a:r>
              <a:rPr lang="en-US" sz="1600" dirty="0">
                <a:latin typeface="AhnbergHand" charset="0"/>
                <a:ea typeface="AhnbergHand" charset="0"/>
                <a:cs typeface="AhnbergHand" charset="0"/>
              </a:rPr>
              <a:t>And those that are </a:t>
            </a:r>
            <a:r>
              <a:rPr lang="en-US" sz="1600">
                <a:latin typeface="AhnbergHand" charset="0"/>
                <a:ea typeface="AhnbergHand" charset="0"/>
                <a:cs typeface="AhnbergHand" charset="0"/>
              </a:rPr>
              <a:t>being built are now single owner cables</a:t>
            </a:r>
            <a:endParaRPr lang="en-US" sz="1600" dirty="0">
              <a:latin typeface="AhnbergHand" charset="0"/>
              <a:ea typeface="AhnbergHand" charset="0"/>
              <a:cs typeface="AhnbergHand"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8130" y="4303710"/>
            <a:ext cx="1986358" cy="1756231"/>
          </a:xfrm>
          <a:prstGeom prst="rect">
            <a:avLst/>
          </a:prstGeom>
        </p:spPr>
      </p:pic>
      <p:sp>
        <p:nvSpPr>
          <p:cNvPr id="10" name="TextBox 9"/>
          <p:cNvSpPr txBox="1"/>
          <p:nvPr/>
        </p:nvSpPr>
        <p:spPr>
          <a:xfrm>
            <a:off x="4192284" y="5767554"/>
            <a:ext cx="3103404" cy="584775"/>
          </a:xfrm>
          <a:prstGeom prst="rect">
            <a:avLst/>
          </a:prstGeom>
          <a:solidFill>
            <a:schemeClr val="bg1"/>
          </a:solidFill>
        </p:spPr>
        <p:txBody>
          <a:bodyPr wrap="square" rtlCol="0">
            <a:spAutoFit/>
          </a:bodyPr>
          <a:lstStyle/>
          <a:p>
            <a:r>
              <a:rPr lang="en-US" sz="1600">
                <a:latin typeface="AhnbergHand" charset="0"/>
                <a:ea typeface="AhnbergHand" charset="0"/>
                <a:cs typeface="AhnbergHand" charset="0"/>
              </a:rPr>
              <a:t>And the majority are now self-funded</a:t>
            </a:r>
            <a:endParaRPr lang="en-US" sz="1600" dirty="0">
              <a:latin typeface="AhnbergHand" charset="0"/>
              <a:ea typeface="AhnbergHand" charset="0"/>
              <a:cs typeface="AhnbergHand" charset="0"/>
            </a:endParaRPr>
          </a:p>
        </p:txBody>
      </p:sp>
    </p:spTree>
    <p:extLst>
      <p:ext uri="{BB962C8B-B14F-4D97-AF65-F5344CB8AC3E}">
        <p14:creationId xmlns:p14="http://schemas.microsoft.com/office/powerpoint/2010/main" val="13059461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60648"/>
            <a:ext cx="9505056" cy="1143000"/>
          </a:xfrm>
        </p:spPr>
        <p:txBody>
          <a:bodyPr>
            <a:normAutofit/>
          </a:bodyPr>
          <a:lstStyle/>
          <a:p>
            <a:r>
              <a:rPr lang="en-US" sz="4000" dirty="0" smtClean="0">
                <a:latin typeface="Powderfinger Type" charset="0"/>
                <a:ea typeface="Powderfinger Type" charset="0"/>
                <a:cs typeface="Powderfinger Type" charset="0"/>
              </a:rPr>
              <a:t>Today’s Internet Architecture</a:t>
            </a:r>
            <a:endParaRPr lang="en-US" sz="4000" dirty="0">
              <a:latin typeface="Powderfinger Type" charset="0"/>
              <a:ea typeface="Powderfinger Type" charset="0"/>
              <a:cs typeface="Powderfinger Type" charset="0"/>
            </a:endParaRPr>
          </a:p>
        </p:txBody>
      </p:sp>
      <p:sp>
        <p:nvSpPr>
          <p:cNvPr id="3" name="Content Placeholder 2"/>
          <p:cNvSpPr>
            <a:spLocks noGrp="1"/>
          </p:cNvSpPr>
          <p:nvPr>
            <p:ph idx="1"/>
          </p:nvPr>
        </p:nvSpPr>
        <p:spPr/>
        <p:txBody>
          <a:bodyPr>
            <a:normAutofit fontScale="85000" lnSpcReduction="20000"/>
          </a:bodyPr>
          <a:lstStyle/>
          <a:p>
            <a:pPr marL="0" indent="0">
              <a:buNone/>
            </a:pPr>
            <a:r>
              <a:rPr lang="en-US" dirty="0" smtClean="0"/>
              <a:t>We’ve split the network into clients and servers</a:t>
            </a:r>
          </a:p>
          <a:p>
            <a:pPr lvl="1"/>
            <a:r>
              <a:rPr lang="en-US" dirty="0" smtClean="0"/>
              <a:t>Web servers</a:t>
            </a:r>
          </a:p>
          <a:p>
            <a:pPr lvl="1"/>
            <a:r>
              <a:rPr lang="en-US" dirty="0" smtClean="0"/>
              <a:t>Streaming servers</a:t>
            </a:r>
          </a:p>
          <a:p>
            <a:pPr lvl="1"/>
            <a:r>
              <a:rPr lang="en-US" dirty="0" smtClean="0"/>
              <a:t>Mail servers</a:t>
            </a:r>
          </a:p>
          <a:p>
            <a:pPr lvl="1"/>
            <a:r>
              <a:rPr lang="en-US" dirty="0" smtClean="0"/>
              <a:t>DNS servers</a:t>
            </a:r>
          </a:p>
          <a:p>
            <a:endParaRPr lang="en-US" dirty="0" smtClean="0"/>
          </a:p>
          <a:p>
            <a:pPr marL="0" indent="0">
              <a:buNone/>
            </a:pPr>
            <a:r>
              <a:rPr lang="en-US" dirty="0" smtClean="0"/>
              <a:t>Servers and services now sit in CDN systems with global replication and DDOS resilience</a:t>
            </a:r>
          </a:p>
          <a:p>
            <a:pPr marL="0" indent="0">
              <a:buNone/>
            </a:pPr>
            <a:endParaRPr lang="en-US" dirty="0" smtClean="0"/>
          </a:p>
          <a:p>
            <a:pPr marL="0" indent="0">
              <a:buNone/>
            </a:pPr>
            <a:r>
              <a:rPr lang="en-US" dirty="0" smtClean="0"/>
              <a:t>Users don</a:t>
            </a:r>
            <a:r>
              <a:rPr lang="mr-IN" dirty="0" smtClean="0"/>
              <a:t>’</a:t>
            </a:r>
            <a:r>
              <a:rPr lang="en-US" dirty="0" smtClean="0"/>
              <a:t>t reach out to content any more - </a:t>
            </a:r>
            <a:r>
              <a:rPr lang="en-US" dirty="0"/>
              <a:t>t</a:t>
            </a:r>
            <a:r>
              <a:rPr lang="en-US" dirty="0" smtClean="0"/>
              <a:t>he CDNs bring content to users</a:t>
            </a:r>
          </a:p>
        </p:txBody>
      </p:sp>
    </p:spTree>
    <p:extLst>
      <p:ext uri="{BB962C8B-B14F-4D97-AF65-F5344CB8AC3E}">
        <p14:creationId xmlns:p14="http://schemas.microsoft.com/office/powerpoint/2010/main" val="4823089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Powderfinger Type" charset="0"/>
                <a:ea typeface="Powderfinger Type" charset="0"/>
                <a:cs typeface="Powderfinger Type" charset="0"/>
              </a:rPr>
              <a:t>It’s about architecture</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1235869" y="1825625"/>
            <a:ext cx="7279481" cy="4351339"/>
          </a:xfrm>
        </p:spPr>
        <p:txBody>
          <a:bodyPr/>
          <a:lstStyle/>
          <a:p>
            <a:pPr marL="0" indent="0">
              <a:buNone/>
            </a:pPr>
            <a:r>
              <a:rPr lang="en-US" dirty="0" smtClean="0"/>
              <a:t>And, in particular, about the evolution of network architecture in the Internet</a:t>
            </a:r>
          </a:p>
          <a:p>
            <a:pPr marL="0" indent="0">
              <a:buNone/>
            </a:pPr>
            <a:endParaRPr lang="en-US" dirty="0"/>
          </a:p>
        </p:txBody>
      </p:sp>
    </p:spTree>
    <p:extLst>
      <p:ext uri="{BB962C8B-B14F-4D97-AF65-F5344CB8AC3E}">
        <p14:creationId xmlns:p14="http://schemas.microsoft.com/office/powerpoint/2010/main" val="3986995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9"/>
            <a:ext cx="9289032" cy="1143000"/>
          </a:xfrm>
        </p:spPr>
        <p:txBody>
          <a:bodyPr>
            <a:normAutofit/>
          </a:bodyPr>
          <a:lstStyle/>
          <a:p>
            <a:r>
              <a:rPr lang="en-US" sz="4000" dirty="0" smtClean="0">
                <a:latin typeface="Powderfinger Type" charset="0"/>
                <a:ea typeface="Powderfinger Type" charset="0"/>
                <a:cs typeface="Powderfinger Type" charset="0"/>
              </a:rPr>
              <a:t>Today’s Internet Architecture</a:t>
            </a:r>
            <a:endParaRPr lang="en-US" sz="4000" dirty="0">
              <a:latin typeface="Powderfinger Type" charset="0"/>
              <a:ea typeface="Powderfinger Type" charset="0"/>
              <a:cs typeface="Powderfinger Type" charset="0"/>
            </a:endParaRP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30</a:t>
            </a:fld>
            <a:endParaRPr lang="en-AU" kern="0" dirty="0"/>
          </a:p>
        </p:txBody>
      </p:sp>
      <p:pic>
        <p:nvPicPr>
          <p:cNvPr id="5" name="Picture 4"/>
          <p:cNvPicPr>
            <a:picLocks noChangeAspect="1"/>
          </p:cNvPicPr>
          <p:nvPr/>
        </p:nvPicPr>
        <p:blipFill>
          <a:blip r:embed="rId2"/>
          <a:stretch>
            <a:fillRect/>
          </a:stretch>
        </p:blipFill>
        <p:spPr>
          <a:xfrm>
            <a:off x="-26619" y="1604798"/>
            <a:ext cx="9170619" cy="4350735"/>
          </a:xfrm>
          <a:prstGeom prst="rect">
            <a:avLst/>
          </a:prstGeom>
        </p:spPr>
      </p:pic>
    </p:spTree>
    <p:extLst>
      <p:ext uri="{BB962C8B-B14F-4D97-AF65-F5344CB8AC3E}">
        <p14:creationId xmlns:p14="http://schemas.microsoft.com/office/powerpoint/2010/main" val="20457089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owderfinger Type" charset="0"/>
                <a:ea typeface="Powderfinger Type" charset="0"/>
                <a:cs typeface="Powderfinger Type" charset="0"/>
              </a:rPr>
              <a:t>Transit?</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p:txBody>
          <a:bodyPr>
            <a:normAutofit lnSpcReduction="10000"/>
          </a:bodyPr>
          <a:lstStyle/>
          <a:p>
            <a:r>
              <a:rPr lang="en-US" dirty="0" smtClean="0"/>
              <a:t>If users don</a:t>
            </a:r>
            <a:r>
              <a:rPr lang="mr-IN" dirty="0" smtClean="0"/>
              <a:t>’</a:t>
            </a:r>
            <a:r>
              <a:rPr lang="en-US" dirty="0" smtClean="0"/>
              <a:t>t send packets to users any more</a:t>
            </a:r>
            <a:r>
              <a:rPr lang="mr-IN" dirty="0" smtClean="0"/>
              <a:t>…</a:t>
            </a:r>
            <a:endParaRPr lang="en-US" dirty="0" smtClean="0"/>
          </a:p>
          <a:p>
            <a:r>
              <a:rPr lang="en-US" dirty="0" smtClean="0"/>
              <a:t>If content is now delivered via CDNs to users via discrete service cones</a:t>
            </a:r>
            <a:r>
              <a:rPr lang="mr-IN" dirty="0" smtClean="0"/>
              <a:t>…</a:t>
            </a:r>
            <a:endParaRPr lang="en-US" dirty="0" smtClean="0"/>
          </a:p>
          <a:p>
            <a:r>
              <a:rPr lang="en-US" dirty="0" smtClean="0"/>
              <a:t>If there is no universal service obligation</a:t>
            </a:r>
            <a:r>
              <a:rPr lang="mr-IN" dirty="0" smtClean="0"/>
              <a:t>…</a:t>
            </a:r>
            <a:endParaRPr lang="en-US" dirty="0" smtClean="0"/>
          </a:p>
          <a:p>
            <a:endParaRPr lang="en-US" dirty="0" smtClean="0"/>
          </a:p>
          <a:p>
            <a:pPr marL="0" indent="0">
              <a:buNone/>
            </a:pPr>
            <a:r>
              <a:rPr lang="en-US" dirty="0" smtClean="0"/>
              <a:t>Then why do we still need Transit Service providers?</a:t>
            </a:r>
          </a:p>
        </p:txBody>
      </p:sp>
    </p:spTree>
    <p:extLst>
      <p:ext uri="{BB962C8B-B14F-4D97-AF65-F5344CB8AC3E}">
        <p14:creationId xmlns:p14="http://schemas.microsoft.com/office/powerpoint/2010/main" val="15633397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owderfinger Type" charset="0"/>
                <a:ea typeface="Powderfinger Type" charset="0"/>
                <a:cs typeface="Powderfinger Type" charset="0"/>
              </a:rPr>
              <a:t>Transit?</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p:txBody>
          <a:bodyPr>
            <a:normAutofit/>
          </a:bodyPr>
          <a:lstStyle/>
          <a:p>
            <a:r>
              <a:rPr lang="en-US" dirty="0" smtClean="0"/>
              <a:t>Once the CDN caches sit “inside” the Edge NAT of the Access ISP then the entire wide area network becomes a marginal activity compared to the value of the content feeds!</a:t>
            </a:r>
          </a:p>
          <a:p>
            <a:pPr lvl="1"/>
            <a:endParaRPr lang="en-US" dirty="0"/>
          </a:p>
        </p:txBody>
      </p:sp>
    </p:spTree>
    <p:extLst>
      <p:ext uri="{BB962C8B-B14F-4D97-AF65-F5344CB8AC3E}">
        <p14:creationId xmlns:p14="http://schemas.microsoft.com/office/powerpoint/2010/main" val="10304388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9"/>
            <a:ext cx="9145016" cy="1143000"/>
          </a:xfrm>
        </p:spPr>
        <p:txBody>
          <a:bodyPr>
            <a:noAutofit/>
          </a:bodyPr>
          <a:lstStyle/>
          <a:p>
            <a:r>
              <a:rPr lang="en-US" sz="4000" dirty="0" smtClean="0">
                <a:latin typeface="Powderfinger Type" charset="0"/>
                <a:ea typeface="Powderfinger Type" charset="0"/>
                <a:cs typeface="Powderfinger Type" charset="0"/>
              </a:rPr>
              <a:t>Internet Names and Addresses?</a:t>
            </a:r>
            <a:endParaRPr lang="en-US" sz="4000" dirty="0">
              <a:latin typeface="Powderfinger Type" charset="0"/>
              <a:ea typeface="Powderfinger Type" charset="0"/>
              <a:cs typeface="Powderfinger Type" charset="0"/>
            </a:endParaRPr>
          </a:p>
        </p:txBody>
      </p:sp>
      <p:sp>
        <p:nvSpPr>
          <p:cNvPr id="3" name="Content Placeholder 2"/>
          <p:cNvSpPr>
            <a:spLocks noGrp="1"/>
          </p:cNvSpPr>
          <p:nvPr>
            <p:ph idx="1"/>
          </p:nvPr>
        </p:nvSpPr>
        <p:spPr/>
        <p:txBody>
          <a:bodyPr>
            <a:normAutofit/>
          </a:bodyPr>
          <a:lstStyle/>
          <a:p>
            <a:pPr marL="0" indent="0">
              <a:buNone/>
            </a:pPr>
            <a:r>
              <a:rPr lang="en-US" dirty="0" smtClean="0"/>
              <a:t>If the Internet is (or maybe soon will be) a collection of discrete CDN service ‘cones’ </a:t>
            </a:r>
            <a:r>
              <a:rPr lang="en-US" dirty="0"/>
              <a:t>t</a:t>
            </a:r>
            <a:r>
              <a:rPr lang="en-US" dirty="0" smtClean="0"/>
              <a:t>hen why do we still need :</a:t>
            </a:r>
          </a:p>
          <a:p>
            <a:pPr lvl="1"/>
            <a:r>
              <a:rPr lang="en-US" dirty="0" smtClean="0"/>
              <a:t>A global address plan</a:t>
            </a:r>
            <a:r>
              <a:rPr lang="en-US" dirty="0"/>
              <a:t> </a:t>
            </a:r>
            <a:r>
              <a:rPr lang="en-US" dirty="0" smtClean="0"/>
              <a:t>(in IPv4 or IPv6)?</a:t>
            </a:r>
          </a:p>
          <a:p>
            <a:pPr lvl="1"/>
            <a:r>
              <a:rPr lang="en-US" dirty="0" smtClean="0"/>
              <a:t>A global name system?</a:t>
            </a:r>
          </a:p>
          <a:p>
            <a:pPr lvl="1"/>
            <a:r>
              <a:rPr lang="en-US" dirty="0" smtClean="0"/>
              <a:t>A single global network?</a:t>
            </a:r>
          </a:p>
          <a:p>
            <a:pPr lvl="1"/>
            <a:endParaRPr lang="en-US" dirty="0"/>
          </a:p>
        </p:txBody>
      </p:sp>
    </p:spTree>
    <p:extLst>
      <p:ext uri="{BB962C8B-B14F-4D97-AF65-F5344CB8AC3E}">
        <p14:creationId xmlns:p14="http://schemas.microsoft.com/office/powerpoint/2010/main" val="12814271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9"/>
            <a:ext cx="8856984" cy="1143000"/>
          </a:xfrm>
        </p:spPr>
        <p:txBody>
          <a:bodyPr>
            <a:normAutofit fontScale="90000"/>
          </a:bodyPr>
          <a:lstStyle/>
          <a:p>
            <a:r>
              <a:rPr lang="en-US" sz="4000" dirty="0" smtClean="0">
                <a:latin typeface="Powderfinger Type" charset="0"/>
                <a:ea typeface="Powderfinger Type" charset="0"/>
                <a:cs typeface="Powderfinger Type" charset="0"/>
              </a:rPr>
              <a:t>It’s not just the Death of Transit </a:t>
            </a:r>
            <a:r>
              <a:rPr lang="mr-IN" sz="4000" dirty="0" smtClean="0">
                <a:latin typeface="Powderfinger Type" charset="0"/>
                <a:ea typeface="Powderfinger Type" charset="0"/>
                <a:cs typeface="Powderfinger Type" charset="0"/>
              </a:rPr>
              <a:t>…</a:t>
            </a:r>
            <a:endParaRPr lang="en-US" sz="4000" dirty="0">
              <a:latin typeface="Powderfinger Type" charset="0"/>
              <a:ea typeface="Powderfinger Type" charset="0"/>
              <a:cs typeface="Powderfinger Type" charset="0"/>
            </a:endParaRPr>
          </a:p>
        </p:txBody>
      </p:sp>
      <p:sp>
        <p:nvSpPr>
          <p:cNvPr id="3" name="Content Placeholder 2"/>
          <p:cNvSpPr>
            <a:spLocks noGrp="1"/>
          </p:cNvSpPr>
          <p:nvPr>
            <p:ph idx="1"/>
          </p:nvPr>
        </p:nvSpPr>
        <p:spPr/>
        <p:txBody>
          <a:bodyPr>
            <a:normAutofit/>
          </a:bodyPr>
          <a:lstStyle/>
          <a:p>
            <a:pPr marL="0" indent="0">
              <a:spcAft>
                <a:spcPts val="800"/>
              </a:spcAft>
              <a:buNone/>
            </a:pPr>
            <a:r>
              <a:rPr lang="en-US" sz="2800" dirty="0" smtClean="0"/>
              <a:t>It</a:t>
            </a:r>
            <a:r>
              <a:rPr lang="mr-IN" sz="2800" dirty="0" smtClean="0"/>
              <a:t>’</a:t>
            </a:r>
            <a:r>
              <a:rPr lang="en-US" sz="2800" dirty="0" smtClean="0"/>
              <a:t>s the re-purposing of the entire network</a:t>
            </a:r>
          </a:p>
          <a:p>
            <a:pPr lvl="1">
              <a:spcAft>
                <a:spcPts val="800"/>
              </a:spcAft>
            </a:pPr>
            <a:r>
              <a:rPr lang="en-US" sz="2400" dirty="0" smtClean="0"/>
              <a:t>Service provisioning sits within cloud providers and distributed data </a:t>
            </a:r>
            <a:r>
              <a:rPr lang="en-US" sz="2400" dirty="0" err="1" smtClean="0"/>
              <a:t>centres</a:t>
            </a:r>
            <a:endParaRPr lang="en-US" sz="2400" dirty="0" smtClean="0"/>
          </a:p>
          <a:p>
            <a:pPr lvl="1">
              <a:spcAft>
                <a:spcPts val="800"/>
              </a:spcAft>
            </a:pPr>
            <a:r>
              <a:rPr lang="en-US" sz="2400" dirty="0" smtClean="0"/>
              <a:t>Applications that use peer-to-peer networking are now under general suspicion of dark deeds of IPR theft</a:t>
            </a:r>
          </a:p>
          <a:p>
            <a:pPr lvl="1">
              <a:spcAft>
                <a:spcPts val="800"/>
              </a:spcAft>
            </a:pPr>
            <a:r>
              <a:rPr lang="en-US" sz="2400" dirty="0" smtClean="0"/>
              <a:t>Edge computers are now acting as televisions into the clouded world of data</a:t>
            </a:r>
          </a:p>
          <a:p>
            <a:pPr lvl="1">
              <a:spcAft>
                <a:spcPts val="800"/>
              </a:spcAft>
            </a:pPr>
            <a:r>
              <a:rPr lang="en-US" sz="2400" dirty="0" smtClean="0"/>
              <a:t>The distinction between personal and public data realms is disappearing into the realm of corporately owned private data empires</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34</a:t>
            </a:fld>
            <a:endParaRPr lang="en-AU" kern="0" dirty="0"/>
          </a:p>
        </p:txBody>
      </p:sp>
    </p:spTree>
    <p:extLst>
      <p:ext uri="{BB962C8B-B14F-4D97-AF65-F5344CB8AC3E}">
        <p14:creationId xmlns:p14="http://schemas.microsoft.com/office/powerpoint/2010/main" val="18749410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352928" cy="1143000"/>
          </a:xfrm>
        </p:spPr>
        <p:txBody>
          <a:bodyPr>
            <a:normAutofit/>
          </a:bodyPr>
          <a:lstStyle/>
          <a:p>
            <a:r>
              <a:rPr lang="en-US" sz="4400" smtClean="0">
                <a:latin typeface="Powderfinger Type" charset="0"/>
                <a:ea typeface="Powderfinger Type" charset="0"/>
                <a:cs typeface="Powderfinger Type" charset="0"/>
              </a:rPr>
              <a:t>Exactly where </a:t>
            </a:r>
            <a:r>
              <a:rPr lang="en-US" sz="4400" dirty="0" smtClean="0">
                <a:latin typeface="Powderfinger Type" charset="0"/>
                <a:ea typeface="Powderfinger Type" charset="0"/>
                <a:cs typeface="Powderfinger Type" charset="0"/>
              </a:rPr>
              <a:t>are we?</a:t>
            </a:r>
            <a:endParaRPr lang="en-US" sz="4400" dirty="0">
              <a:latin typeface="Powderfinger Type" charset="0"/>
              <a:ea typeface="Powderfinger Type" charset="0"/>
              <a:cs typeface="Powderfinger Type" charset="0"/>
            </a:endParaRPr>
          </a:p>
        </p:txBody>
      </p:sp>
      <p:sp>
        <p:nvSpPr>
          <p:cNvPr id="3" name="Content Placeholder 2"/>
          <p:cNvSpPr>
            <a:spLocks noGrp="1"/>
          </p:cNvSpPr>
          <p:nvPr>
            <p:ph idx="1"/>
          </p:nvPr>
        </p:nvSpPr>
        <p:spPr/>
        <p:txBody>
          <a:bodyPr>
            <a:normAutofit fontScale="77500" lnSpcReduction="20000"/>
          </a:bodyPr>
          <a:lstStyle/>
          <a:p>
            <a:r>
              <a:rPr lang="en-US" dirty="0" smtClean="0"/>
              <a:t>We started this journey building a telephone network for computers to communicate between each other</a:t>
            </a:r>
          </a:p>
          <a:p>
            <a:r>
              <a:rPr lang="en-US" dirty="0" smtClean="0"/>
              <a:t>One-way content distribution lies at the core of today’s Internet</a:t>
            </a:r>
          </a:p>
          <a:p>
            <a:r>
              <a:rPr lang="en-US" dirty="0" smtClean="0"/>
              <a:t>We are now far closer to a model of broadcast television or some similar form of video / data distribution</a:t>
            </a:r>
          </a:p>
          <a:p>
            <a:r>
              <a:rPr lang="en-US" dirty="0" smtClean="0"/>
              <a:t>This content distribution role is an enterprise model rather than a public service</a:t>
            </a:r>
          </a:p>
          <a:p>
            <a:r>
              <a:rPr lang="en-US" dirty="0" smtClean="0"/>
              <a:t>The internal parts of the network are now being privatized and removed from public regulatory scrutiny</a:t>
            </a:r>
          </a:p>
          <a:p>
            <a:endParaRPr lang="en-US"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35</a:t>
            </a:fld>
            <a:endParaRPr lang="en-AU" kern="0" dirty="0"/>
          </a:p>
        </p:txBody>
      </p:sp>
    </p:spTree>
    <p:extLst>
      <p:ext uri="{BB962C8B-B14F-4D97-AF65-F5344CB8AC3E}">
        <p14:creationId xmlns:p14="http://schemas.microsoft.com/office/powerpoint/2010/main" val="14526479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owderfinger Type" charset="0"/>
                <a:ea typeface="Powderfinger Type" charset="0"/>
                <a:cs typeface="Powderfinger Type" charset="0"/>
              </a:rPr>
              <a:t>Policy?</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611559" y="1600202"/>
            <a:ext cx="8136905" cy="4565103"/>
          </a:xfrm>
        </p:spPr>
        <p:txBody>
          <a:bodyPr>
            <a:normAutofit/>
          </a:bodyPr>
          <a:lstStyle/>
          <a:p>
            <a:pPr marL="0" indent="0">
              <a:buNone/>
            </a:pPr>
            <a:r>
              <a:rPr lang="en-US" sz="2800" dirty="0" smtClean="0"/>
              <a:t>If CDN networks are private networks, and there is little residual public carriage other than last mile access networks, then what do we really mean by “public communications policy”?</a:t>
            </a:r>
          </a:p>
          <a:p>
            <a:pPr marL="0" indent="0">
              <a:buNone/>
            </a:pPr>
            <a:endParaRPr lang="en-US" sz="2800" dirty="0" smtClean="0"/>
          </a:p>
          <a:p>
            <a:pPr marL="0" indent="0">
              <a:buNone/>
            </a:pPr>
            <a:r>
              <a:rPr lang="en-US" sz="2800" dirty="0" smtClean="0"/>
              <a:t>In the regulatory world ‘content’ is </a:t>
            </a:r>
            <a:r>
              <a:rPr lang="en-US" sz="2800" b="1" i="1" dirty="0" smtClean="0"/>
              <a:t>commerce</a:t>
            </a:r>
            <a:r>
              <a:rPr lang="en-US" sz="2800" dirty="0" smtClean="0"/>
              <a:t>, not </a:t>
            </a:r>
            <a:r>
              <a:rPr lang="en-US" sz="2800" b="1" i="1" dirty="0" smtClean="0"/>
              <a:t>carriage</a:t>
            </a:r>
            <a:r>
              <a:rPr lang="en-US" sz="2800" dirty="0" smtClean="0"/>
              <a:t>!</a:t>
            </a:r>
          </a:p>
          <a:p>
            <a:pPr lvl="1"/>
            <a:endParaRPr lang="en-US" sz="2400" dirty="0" smtClean="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36</a:t>
            </a:fld>
            <a:endParaRPr lang="en-AU" kern="0" dirty="0"/>
          </a:p>
        </p:txBody>
      </p:sp>
    </p:spTree>
    <p:extLst>
      <p:ext uri="{BB962C8B-B14F-4D97-AF65-F5344CB8AC3E}">
        <p14:creationId xmlns:p14="http://schemas.microsoft.com/office/powerpoint/2010/main" val="7655585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owderfinger Type" charset="0"/>
                <a:ea typeface="Powderfinger Type" charset="0"/>
                <a:cs typeface="Powderfinger Type" charset="0"/>
              </a:rPr>
              <a:t>Policy?</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683567" y="1600202"/>
            <a:ext cx="8208913" cy="4565103"/>
          </a:xfrm>
        </p:spPr>
        <p:txBody>
          <a:bodyPr>
            <a:normAutofit/>
          </a:bodyPr>
          <a:lstStyle/>
          <a:p>
            <a:pPr marL="0" indent="0">
              <a:buNone/>
            </a:pPr>
            <a:r>
              <a:rPr lang="en-US" sz="2400" dirty="0"/>
              <a:t>I</a:t>
            </a:r>
            <a:r>
              <a:rPr lang="en-US" sz="2400" dirty="0" smtClean="0"/>
              <a:t>n today’s Internet what do we mean in a policy sense by concepts such as: </a:t>
            </a:r>
          </a:p>
          <a:p>
            <a:pPr marL="0" indent="0">
              <a:buNone/>
            </a:pPr>
            <a:r>
              <a:rPr lang="en-US" sz="2400" dirty="0" smtClean="0"/>
              <a:t>	“</a:t>
            </a:r>
            <a:r>
              <a:rPr lang="en-US" sz="2400" b="1" i="1" dirty="0" smtClean="0"/>
              <a:t>universal service obligation</a:t>
            </a:r>
            <a:r>
              <a:rPr lang="en-US" sz="2400" dirty="0" smtClean="0"/>
              <a:t>” </a:t>
            </a:r>
          </a:p>
          <a:p>
            <a:pPr marL="0" indent="0">
              <a:buNone/>
            </a:pPr>
            <a:r>
              <a:rPr lang="en-US" sz="2400" dirty="0" smtClean="0"/>
              <a:t>	“</a:t>
            </a:r>
            <a:r>
              <a:rPr lang="en-US" sz="2400" b="1" i="1" dirty="0" smtClean="0"/>
              <a:t>network neutrality</a:t>
            </a:r>
            <a:r>
              <a:rPr lang="en-US" sz="2400" dirty="0" smtClean="0"/>
              <a:t>” </a:t>
            </a:r>
          </a:p>
          <a:p>
            <a:pPr marL="0" indent="0">
              <a:buNone/>
            </a:pPr>
            <a:r>
              <a:rPr lang="en-US" sz="2400" dirty="0" smtClean="0"/>
              <a:t>	“</a:t>
            </a:r>
            <a:r>
              <a:rPr lang="en-US" sz="2400" b="1" i="1" dirty="0" smtClean="0"/>
              <a:t>rights of access</a:t>
            </a:r>
            <a:r>
              <a:rPr lang="en-US" sz="2400" dirty="0" smtClean="0"/>
              <a:t>” or even </a:t>
            </a:r>
          </a:p>
          <a:p>
            <a:pPr marL="0" indent="0">
              <a:buNone/>
            </a:pPr>
            <a:r>
              <a:rPr lang="en-US" sz="2400" dirty="0" smtClean="0"/>
              <a:t>	“</a:t>
            </a:r>
            <a:r>
              <a:rPr lang="en-US" sz="2400" b="1" i="1" dirty="0" smtClean="0"/>
              <a:t>market dominance</a:t>
            </a:r>
            <a:r>
              <a:rPr lang="en-US" sz="2400" dirty="0" smtClean="0"/>
              <a:t>” </a:t>
            </a:r>
          </a:p>
          <a:p>
            <a:pPr marL="0" indent="0">
              <a:buNone/>
            </a:pPr>
            <a:r>
              <a:rPr lang="en-US" sz="2400" dirty="0" smtClean="0"/>
              <a:t>when we are talking about diverse CDNs as the dominant actors in the Internet?</a:t>
            </a:r>
            <a:endParaRPr lang="en-US" sz="2400"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37</a:t>
            </a:fld>
            <a:endParaRPr lang="en-AU" kern="0" dirty="0"/>
          </a:p>
        </p:txBody>
      </p:sp>
    </p:spTree>
    <p:extLst>
      <p:ext uri="{BB962C8B-B14F-4D97-AF65-F5344CB8AC3E}">
        <p14:creationId xmlns:p14="http://schemas.microsoft.com/office/powerpoint/2010/main" val="20519435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owderfinger Type" charset="0"/>
                <a:ea typeface="Powderfinger Type" charset="0"/>
                <a:cs typeface="Powderfinger Type" charset="0"/>
              </a:rPr>
              <a:t>Content is Aggregating</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p:txBody>
          <a:bodyPr/>
          <a:lstStyle/>
          <a:p>
            <a:r>
              <a:rPr lang="en-US" dirty="0" smtClean="0"/>
              <a:t>There are not thousands of content service platforms</a:t>
            </a:r>
          </a:p>
          <a:p>
            <a:pPr lvl="1"/>
            <a:r>
              <a:rPr lang="en-US" dirty="0" smtClean="0"/>
              <a:t>There are just a few hundred</a:t>
            </a:r>
          </a:p>
          <a:p>
            <a:r>
              <a:rPr lang="en-US" dirty="0"/>
              <a:t>T</a:t>
            </a:r>
            <a:r>
              <a:rPr lang="en-US" dirty="0" smtClean="0"/>
              <a:t>he space is dominated by a small number of massive actors who set the environment for all others</a:t>
            </a:r>
            <a:endParaRPr lang="en-US"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38</a:t>
            </a:fld>
            <a:endParaRPr lang="en-AU" kern="0" dirty="0"/>
          </a:p>
        </p:txBody>
      </p:sp>
    </p:spTree>
    <p:extLst>
      <p:ext uri="{BB962C8B-B14F-4D97-AF65-F5344CB8AC3E}">
        <p14:creationId xmlns:p14="http://schemas.microsoft.com/office/powerpoint/2010/main" val="3423945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owderfinger Type" charset="0"/>
                <a:ea typeface="Powderfinger Type" charset="0"/>
                <a:cs typeface="Powderfinger Type" charset="0"/>
              </a:rPr>
              <a:t>Content Consolidation</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p:txBody>
          <a:bodyPr>
            <a:normAutofit/>
          </a:bodyPr>
          <a:lstStyle/>
          <a:p>
            <a:pPr marL="0" indent="0">
              <a:spcBef>
                <a:spcPts val="0"/>
              </a:spcBef>
              <a:buNone/>
            </a:pPr>
            <a:r>
              <a:rPr lang="en-US" sz="1600" dirty="0" smtClean="0">
                <a:latin typeface="Courier" charset="0"/>
                <a:ea typeface="Courier" charset="0"/>
                <a:cs typeface="Courier" charset="0"/>
              </a:rPr>
              <a:t>“The </a:t>
            </a:r>
            <a:r>
              <a:rPr lang="en-US" sz="1600" dirty="0">
                <a:latin typeface="Courier" charset="0"/>
                <a:ea typeface="Courier" charset="0"/>
                <a:cs typeface="Courier" charset="0"/>
              </a:rPr>
              <a:t>size and scale of the attacks that can now easily be launched online make it such that if you don't have a network like </a:t>
            </a:r>
            <a:r>
              <a:rPr lang="en-US" sz="1600" dirty="0" err="1">
                <a:latin typeface="Courier" charset="0"/>
                <a:ea typeface="Courier" charset="0"/>
                <a:cs typeface="Courier" charset="0"/>
              </a:rPr>
              <a:t>Cloudflare</a:t>
            </a:r>
            <a:r>
              <a:rPr lang="en-US" sz="1600" dirty="0">
                <a:latin typeface="Courier" charset="0"/>
                <a:ea typeface="Courier" charset="0"/>
                <a:cs typeface="Courier" charset="0"/>
              </a:rPr>
              <a:t> in front of your content, and you upset anyone, you will be knocked offline</a:t>
            </a:r>
            <a:r>
              <a:rPr lang="en-US" sz="1600" dirty="0" smtClean="0">
                <a:latin typeface="Courier" charset="0"/>
                <a:ea typeface="Courier" charset="0"/>
                <a:cs typeface="Courier" charset="0"/>
              </a:rPr>
              <a:t>.</a:t>
            </a:r>
          </a:p>
          <a:p>
            <a:pPr marL="0" indent="0">
              <a:spcBef>
                <a:spcPts val="0"/>
              </a:spcBef>
              <a:buNone/>
            </a:pPr>
            <a:endParaRPr lang="en-US" sz="1100" dirty="0" smtClean="0">
              <a:latin typeface="Courier" charset="0"/>
              <a:ea typeface="Courier" charset="0"/>
              <a:cs typeface="Courier" charset="0"/>
            </a:endParaRPr>
          </a:p>
          <a:p>
            <a:pPr marL="0" indent="0">
              <a:spcBef>
                <a:spcPts val="0"/>
              </a:spcBef>
              <a:buNone/>
            </a:pPr>
            <a:r>
              <a:rPr lang="mr-IN" sz="1600" dirty="0" smtClean="0">
                <a:latin typeface="Courier" charset="0"/>
                <a:ea typeface="Courier" charset="0"/>
                <a:cs typeface="Courier" charset="0"/>
              </a:rPr>
              <a:t>…</a:t>
            </a:r>
            <a:endParaRPr lang="en-US" sz="1600" dirty="0" smtClean="0">
              <a:latin typeface="Courier" charset="0"/>
              <a:ea typeface="Courier" charset="0"/>
              <a:cs typeface="Courier" charset="0"/>
            </a:endParaRPr>
          </a:p>
          <a:p>
            <a:pPr marL="0" indent="0" fontAlgn="base">
              <a:spcBef>
                <a:spcPts val="0"/>
              </a:spcBef>
              <a:buNone/>
            </a:pPr>
            <a:endParaRPr lang="en-US" sz="1050" dirty="0" smtClean="0">
              <a:latin typeface="Courier" charset="0"/>
              <a:ea typeface="Courier" charset="0"/>
              <a:cs typeface="Courier" charset="0"/>
            </a:endParaRPr>
          </a:p>
          <a:p>
            <a:pPr marL="0" indent="0" fontAlgn="base">
              <a:spcBef>
                <a:spcPts val="0"/>
              </a:spcBef>
              <a:buNone/>
            </a:pPr>
            <a:r>
              <a:rPr lang="en-US" sz="1600" dirty="0" smtClean="0">
                <a:latin typeface="Courier" charset="0"/>
                <a:ea typeface="Courier" charset="0"/>
                <a:cs typeface="Courier" charset="0"/>
              </a:rPr>
              <a:t>In </a:t>
            </a:r>
            <a:r>
              <a:rPr lang="en-US" sz="1600" dirty="0">
                <a:latin typeface="Courier" charset="0"/>
                <a:ea typeface="Courier" charset="0"/>
                <a:cs typeface="Courier" charset="0"/>
              </a:rPr>
              <a:t>a not-so-distant future, if we're not there already, it may be that if you're going to put content on the Internet you'll need to use a company with a giant network like </a:t>
            </a:r>
            <a:r>
              <a:rPr lang="en-US" sz="1600" dirty="0" err="1">
                <a:latin typeface="Courier" charset="0"/>
                <a:ea typeface="Courier" charset="0"/>
                <a:cs typeface="Courier" charset="0"/>
              </a:rPr>
              <a:t>Cloudflare</a:t>
            </a:r>
            <a:r>
              <a:rPr lang="en-US" sz="1600" dirty="0">
                <a:latin typeface="Courier" charset="0"/>
                <a:ea typeface="Courier" charset="0"/>
                <a:cs typeface="Courier" charset="0"/>
              </a:rPr>
              <a:t>, Google, Microsoft, Facebook, Amazon, or Alibaba. </a:t>
            </a:r>
            <a:endParaRPr lang="en-US" sz="1600" dirty="0" smtClean="0">
              <a:latin typeface="Courier" charset="0"/>
              <a:ea typeface="Courier" charset="0"/>
              <a:cs typeface="Courier" charset="0"/>
            </a:endParaRPr>
          </a:p>
          <a:p>
            <a:pPr marL="0" indent="0" fontAlgn="base">
              <a:spcBef>
                <a:spcPts val="0"/>
              </a:spcBef>
              <a:buNone/>
            </a:pPr>
            <a:endParaRPr lang="en-US" sz="1600" dirty="0">
              <a:latin typeface="Courier" charset="0"/>
              <a:ea typeface="Courier" charset="0"/>
              <a:cs typeface="Courier" charset="0"/>
            </a:endParaRPr>
          </a:p>
          <a:p>
            <a:pPr marL="0" indent="0" fontAlgn="base">
              <a:spcBef>
                <a:spcPts val="0"/>
              </a:spcBef>
              <a:buNone/>
            </a:pPr>
            <a:r>
              <a:rPr lang="mr-IN" sz="1600" dirty="0" smtClean="0">
                <a:latin typeface="Courier" charset="0"/>
                <a:ea typeface="Courier" charset="0"/>
                <a:cs typeface="Courier" charset="0"/>
              </a:rPr>
              <a:t>…</a:t>
            </a:r>
            <a:endParaRPr lang="en-US" sz="1600" dirty="0" smtClean="0">
              <a:latin typeface="Courier" charset="0"/>
              <a:ea typeface="Courier" charset="0"/>
              <a:cs typeface="Courier" charset="0"/>
            </a:endParaRPr>
          </a:p>
          <a:p>
            <a:pPr marL="0" indent="0" fontAlgn="base">
              <a:spcBef>
                <a:spcPts val="0"/>
              </a:spcBef>
              <a:buNone/>
            </a:pPr>
            <a:endParaRPr lang="en-US" sz="1600" dirty="0" smtClean="0">
              <a:latin typeface="Courier" charset="0"/>
              <a:ea typeface="Courier" charset="0"/>
              <a:cs typeface="Courier" charset="0"/>
            </a:endParaRPr>
          </a:p>
          <a:p>
            <a:pPr marL="0" indent="0" fontAlgn="base">
              <a:spcBef>
                <a:spcPts val="0"/>
              </a:spcBef>
              <a:buNone/>
            </a:pPr>
            <a:r>
              <a:rPr lang="en-US" sz="1600" dirty="0" smtClean="0">
                <a:latin typeface="Courier" charset="0"/>
                <a:ea typeface="Courier" charset="0"/>
                <a:cs typeface="Courier" charset="0"/>
              </a:rPr>
              <a:t>Without </a:t>
            </a:r>
            <a:r>
              <a:rPr lang="en-US" sz="1600" dirty="0">
                <a:latin typeface="Courier" charset="0"/>
                <a:ea typeface="Courier" charset="0"/>
                <a:cs typeface="Courier" charset="0"/>
              </a:rPr>
              <a:t>a clear framework as a guide for content regulation, a small number of companies will largely determine what can and cannot be online.</a:t>
            </a:r>
          </a:p>
          <a:p>
            <a:pPr marL="0" indent="0">
              <a:spcBef>
                <a:spcPts val="0"/>
              </a:spcBef>
              <a:buNone/>
            </a:pPr>
            <a:r>
              <a:rPr lang="en-US" sz="1600" dirty="0" smtClean="0">
                <a:latin typeface="Courier" charset="0"/>
                <a:ea typeface="Courier" charset="0"/>
                <a:cs typeface="Courier" charset="0"/>
              </a:rPr>
              <a:t> </a:t>
            </a:r>
            <a:endParaRPr lang="en-US" sz="1600" dirty="0">
              <a:latin typeface="Courier" charset="0"/>
              <a:ea typeface="Courier" charset="0"/>
              <a:cs typeface="Courier" charset="0"/>
            </a:endParaRP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39</a:t>
            </a:fld>
            <a:endParaRPr lang="en-AU" kern="0" dirty="0"/>
          </a:p>
        </p:txBody>
      </p:sp>
      <p:sp>
        <p:nvSpPr>
          <p:cNvPr id="5" name="TextBox 4"/>
          <p:cNvSpPr txBox="1"/>
          <p:nvPr/>
        </p:nvSpPr>
        <p:spPr>
          <a:xfrm>
            <a:off x="2267744" y="6150203"/>
            <a:ext cx="6365845" cy="646331"/>
          </a:xfrm>
          <a:prstGeom prst="rect">
            <a:avLst/>
          </a:prstGeom>
          <a:noFill/>
        </p:spPr>
        <p:txBody>
          <a:bodyPr wrap="none" rtlCol="0">
            <a:spAutoFit/>
          </a:bodyPr>
          <a:lstStyle/>
          <a:p>
            <a:r>
              <a:rPr lang="en-US" dirty="0">
                <a:hlinkClick r:id="rId2"/>
              </a:rPr>
              <a:t>https://blog.cloudflare.com/why-we-terminated-daily-stormer/</a:t>
            </a:r>
            <a:endParaRPr lang="en-US" dirty="0"/>
          </a:p>
          <a:p>
            <a:endParaRPr lang="en-US" dirty="0"/>
          </a:p>
        </p:txBody>
      </p:sp>
    </p:spTree>
    <p:extLst>
      <p:ext uri="{BB962C8B-B14F-4D97-AF65-F5344CB8AC3E}">
        <p14:creationId xmlns:p14="http://schemas.microsoft.com/office/powerpoint/2010/main" val="2143908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Powderfinger Type" charset="0"/>
                <a:ea typeface="Powderfinger Type" charset="0"/>
                <a:cs typeface="Powderfinger Type" charset="0"/>
              </a:rPr>
              <a:t>It’s about architecture</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1235869" y="1825625"/>
            <a:ext cx="7279481" cy="4351339"/>
          </a:xfrm>
        </p:spPr>
        <p:txBody>
          <a:bodyPr/>
          <a:lstStyle/>
          <a:p>
            <a:pPr marL="0" indent="0">
              <a:buNone/>
            </a:pPr>
            <a:endParaRPr lang="en-US" dirty="0"/>
          </a:p>
          <a:p>
            <a:pPr marL="0" indent="0">
              <a:buNone/>
            </a:pPr>
            <a:r>
              <a:rPr lang="en-US" dirty="0" smtClean="0"/>
              <a:t>And some thoughts about the implications of these changes in terms of public policies for the Internet</a:t>
            </a:r>
          </a:p>
        </p:txBody>
      </p:sp>
    </p:spTree>
    <p:extLst>
      <p:ext uri="{BB962C8B-B14F-4D97-AF65-F5344CB8AC3E}">
        <p14:creationId xmlns:p14="http://schemas.microsoft.com/office/powerpoint/2010/main" val="9291489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Powderfinger Type" charset="0"/>
                <a:ea typeface="Powderfinger Type" charset="0"/>
                <a:cs typeface="Powderfinger Type" charset="0"/>
              </a:rPr>
              <a:t>The Large and the Largest</a:t>
            </a:r>
            <a:endParaRPr lang="en-US" dirty="0">
              <a:latin typeface="Powderfinger Type" charset="0"/>
              <a:ea typeface="Powderfinger Type" charset="0"/>
              <a:cs typeface="Powderfinger Type" charset="0"/>
            </a:endParaRP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40</a:t>
            </a:fld>
            <a:endParaRPr lang="en-AU" kern="0" dirty="0"/>
          </a:p>
        </p:txBody>
      </p:sp>
      <p:graphicFrame>
        <p:nvGraphicFramePr>
          <p:cNvPr id="6" name="Table 5"/>
          <p:cNvGraphicFramePr>
            <a:graphicFrameLocks noGrp="1"/>
          </p:cNvGraphicFramePr>
          <p:nvPr>
            <p:extLst>
              <p:ext uri="{D42A27DB-BD31-4B8C-83A1-F6EECF244321}">
                <p14:modId xmlns:p14="http://schemas.microsoft.com/office/powerpoint/2010/main" val="499986466"/>
              </p:ext>
            </p:extLst>
          </p:nvPr>
        </p:nvGraphicFramePr>
        <p:xfrm>
          <a:off x="2915816" y="1844826"/>
          <a:ext cx="3744416" cy="4320477"/>
        </p:xfrm>
        <a:graphic>
          <a:graphicData uri="http://schemas.openxmlformats.org/drawingml/2006/table">
            <a:tbl>
              <a:tblPr/>
              <a:tblGrid>
                <a:gridCol w="1492950"/>
                <a:gridCol w="2251466"/>
              </a:tblGrid>
              <a:tr h="377609">
                <a:tc>
                  <a:txBody>
                    <a:bodyPr/>
                    <a:lstStyle/>
                    <a:p>
                      <a:pPr algn="l" fontAlgn="b"/>
                      <a:r>
                        <a:rPr lang="en-US" sz="1400" b="1" i="0" u="none" strike="noStrike">
                          <a:solidFill>
                            <a:srgbClr val="000000"/>
                          </a:solidFill>
                          <a:effectLst/>
                          <a:latin typeface="Calibri" charset="0"/>
                        </a:rPr>
                        <a:t>Company</a:t>
                      </a:r>
                    </a:p>
                  </a:txBody>
                  <a:tcPr marL="6350" marR="6350" marT="6350" marB="0" anchor="b">
                    <a:lnL>
                      <a:noFill/>
                    </a:lnL>
                    <a:lnR>
                      <a:noFill/>
                    </a:lnR>
                    <a:lnT>
                      <a:noFill/>
                    </a:lnT>
                    <a:lnB>
                      <a:noFill/>
                    </a:lnB>
                  </a:tcPr>
                </a:tc>
                <a:tc>
                  <a:txBody>
                    <a:bodyPr/>
                    <a:lstStyle/>
                    <a:p>
                      <a:pPr algn="ctr" fontAlgn="b"/>
                      <a:r>
                        <a:rPr lang="en-US" sz="1400" b="1" i="0" u="none" strike="noStrike">
                          <a:solidFill>
                            <a:srgbClr val="000000"/>
                          </a:solidFill>
                          <a:effectLst/>
                          <a:latin typeface="Calibri" charset="0"/>
                        </a:rPr>
                        <a:t>$B USD</a:t>
                      </a:r>
                    </a:p>
                  </a:txBody>
                  <a:tcPr marL="6350" marR="6350" marT="6350" marB="0" anchor="b">
                    <a:lnL>
                      <a:noFill/>
                    </a:lnL>
                    <a:lnR>
                      <a:noFill/>
                    </a:lnR>
                    <a:lnT>
                      <a:noFill/>
                    </a:lnT>
                    <a:lnB>
                      <a:noFill/>
                    </a:lnB>
                  </a:tcPr>
                </a:tc>
              </a:tr>
              <a:tr h="377609">
                <a:tc>
                  <a:txBody>
                    <a:bodyPr/>
                    <a:lstStyle/>
                    <a:p>
                      <a:pPr algn="l" fontAlgn="b"/>
                      <a:r>
                        <a:rPr lang="en-US" sz="1200" b="1" i="0" u="none" strike="noStrike">
                          <a:solidFill>
                            <a:srgbClr val="000000"/>
                          </a:solidFill>
                          <a:effectLst/>
                          <a:latin typeface="Calibri" charset="0"/>
                        </a:rPr>
                        <a:t>Apple</a:t>
                      </a:r>
                    </a:p>
                  </a:txBody>
                  <a:tcPr marL="6350" marR="6350" marT="6350" marB="0" anchor="b">
                    <a:lnL>
                      <a:noFill/>
                    </a:lnL>
                    <a:lnR>
                      <a:noFill/>
                    </a:lnR>
                    <a:lnT>
                      <a:noFill/>
                    </a:lnT>
                    <a:lnB>
                      <a:noFill/>
                    </a:lnB>
                  </a:tcPr>
                </a:tc>
                <a:tc>
                  <a:txBody>
                    <a:bodyPr/>
                    <a:lstStyle/>
                    <a:p>
                      <a:pPr algn="ctr" fontAlgn="b"/>
                      <a:r>
                        <a:rPr lang="en-US" sz="1200" b="1" i="0" u="none" strike="noStrike" dirty="0" smtClean="0">
                          <a:solidFill>
                            <a:srgbClr val="000000"/>
                          </a:solidFill>
                          <a:effectLst/>
                          <a:latin typeface="Calibri" charset="0"/>
                        </a:rPr>
                        <a:t>749</a:t>
                      </a:r>
                      <a:endParaRPr lang="en-US" sz="1200" b="1" i="0" u="none" strike="noStrike" dirty="0">
                        <a:solidFill>
                          <a:srgbClr val="000000"/>
                        </a:solidFill>
                        <a:effectLst/>
                        <a:latin typeface="Calibri" charset="0"/>
                      </a:endParaRPr>
                    </a:p>
                  </a:txBody>
                  <a:tcPr marL="6350" marR="6350" marT="6350" marB="0" anchor="b">
                    <a:lnL>
                      <a:noFill/>
                    </a:lnL>
                    <a:lnR>
                      <a:noFill/>
                    </a:lnR>
                    <a:lnT>
                      <a:noFill/>
                    </a:lnT>
                    <a:lnB>
                      <a:noFill/>
                    </a:lnB>
                  </a:tcPr>
                </a:tc>
              </a:tr>
              <a:tr h="377609">
                <a:tc>
                  <a:txBody>
                    <a:bodyPr/>
                    <a:lstStyle/>
                    <a:p>
                      <a:pPr algn="l" fontAlgn="b"/>
                      <a:r>
                        <a:rPr lang="en-US" sz="1200" b="1" i="0" u="none" strike="noStrike">
                          <a:solidFill>
                            <a:srgbClr val="000000"/>
                          </a:solidFill>
                          <a:effectLst/>
                          <a:latin typeface="Calibri" charset="0"/>
                        </a:rPr>
                        <a:t>Alphabet</a:t>
                      </a:r>
                    </a:p>
                  </a:txBody>
                  <a:tcPr marL="6350" marR="6350" marT="6350" marB="0" anchor="b">
                    <a:lnL>
                      <a:noFill/>
                    </a:lnL>
                    <a:lnR>
                      <a:noFill/>
                    </a:lnR>
                    <a:lnT>
                      <a:noFill/>
                    </a:lnT>
                    <a:lnB>
                      <a:noFill/>
                    </a:lnB>
                  </a:tcPr>
                </a:tc>
                <a:tc>
                  <a:txBody>
                    <a:bodyPr/>
                    <a:lstStyle/>
                    <a:p>
                      <a:pPr algn="ctr" fontAlgn="b"/>
                      <a:r>
                        <a:rPr lang="is-IS" sz="1200" b="1" i="0" u="none" strike="noStrike" dirty="0" smtClean="0">
                          <a:solidFill>
                            <a:srgbClr val="000000"/>
                          </a:solidFill>
                          <a:effectLst/>
                          <a:latin typeface="Calibri" charset="0"/>
                        </a:rPr>
                        <a:t>628</a:t>
                      </a:r>
                      <a:endParaRPr lang="is-IS" sz="1200" b="1" i="0" u="none" strike="noStrike" dirty="0">
                        <a:solidFill>
                          <a:srgbClr val="000000"/>
                        </a:solidFill>
                        <a:effectLst/>
                        <a:latin typeface="Calibri" charset="0"/>
                      </a:endParaRPr>
                    </a:p>
                  </a:txBody>
                  <a:tcPr marL="6350" marR="6350" marT="6350" marB="0" anchor="b">
                    <a:lnL>
                      <a:noFill/>
                    </a:lnL>
                    <a:lnR>
                      <a:noFill/>
                    </a:lnR>
                    <a:lnT>
                      <a:noFill/>
                    </a:lnT>
                    <a:lnB>
                      <a:noFill/>
                    </a:lnB>
                  </a:tcPr>
                </a:tc>
              </a:tr>
              <a:tr h="377609">
                <a:tc>
                  <a:txBody>
                    <a:bodyPr/>
                    <a:lstStyle/>
                    <a:p>
                      <a:pPr algn="l" fontAlgn="b"/>
                      <a:r>
                        <a:rPr lang="en-US" sz="1200" b="1" i="0" u="none" strike="noStrike">
                          <a:solidFill>
                            <a:srgbClr val="000000"/>
                          </a:solidFill>
                          <a:effectLst/>
                          <a:latin typeface="Calibri" charset="0"/>
                        </a:rPr>
                        <a:t>Microsoft</a:t>
                      </a:r>
                    </a:p>
                  </a:txBody>
                  <a:tcPr marL="6350" marR="6350" marT="6350" marB="0" anchor="b">
                    <a:lnL>
                      <a:noFill/>
                    </a:lnL>
                    <a:lnR>
                      <a:noFill/>
                    </a:lnR>
                    <a:lnT>
                      <a:noFill/>
                    </a:lnT>
                    <a:lnB>
                      <a:noFill/>
                    </a:lnB>
                  </a:tcPr>
                </a:tc>
                <a:tc>
                  <a:txBody>
                    <a:bodyPr/>
                    <a:lstStyle/>
                    <a:p>
                      <a:pPr algn="ctr" fontAlgn="b"/>
                      <a:r>
                        <a:rPr lang="en-US" sz="1200" b="1" i="0" u="none" strike="noStrike" dirty="0" smtClean="0">
                          <a:solidFill>
                            <a:srgbClr val="000000"/>
                          </a:solidFill>
                          <a:effectLst/>
                          <a:latin typeface="Calibri" charset="0"/>
                        </a:rPr>
                        <a:t>528</a:t>
                      </a:r>
                      <a:endParaRPr lang="en-US" sz="1200" b="1" i="0" u="none" strike="noStrike" dirty="0">
                        <a:solidFill>
                          <a:srgbClr val="000000"/>
                        </a:solidFill>
                        <a:effectLst/>
                        <a:latin typeface="Calibri" charset="0"/>
                      </a:endParaRPr>
                    </a:p>
                  </a:txBody>
                  <a:tcPr marL="6350" marR="6350" marT="6350" marB="0" anchor="b">
                    <a:lnL>
                      <a:noFill/>
                    </a:lnL>
                    <a:lnR>
                      <a:noFill/>
                    </a:lnR>
                    <a:lnT>
                      <a:noFill/>
                    </a:lnT>
                    <a:lnB>
                      <a:noFill/>
                    </a:lnB>
                  </a:tcPr>
                </a:tc>
              </a:tr>
              <a:tr h="377609">
                <a:tc>
                  <a:txBody>
                    <a:bodyPr/>
                    <a:lstStyle/>
                    <a:p>
                      <a:pPr algn="l" fontAlgn="b"/>
                      <a:r>
                        <a:rPr lang="en-US" sz="1200" b="1" i="0" u="none" strike="noStrike" dirty="0">
                          <a:solidFill>
                            <a:srgbClr val="000000"/>
                          </a:solidFill>
                          <a:effectLst/>
                          <a:latin typeface="Calibri" charset="0"/>
                        </a:rPr>
                        <a:t>Amazon</a:t>
                      </a:r>
                    </a:p>
                  </a:txBody>
                  <a:tcPr marL="6350" marR="6350" marT="6350" marB="0" anchor="b">
                    <a:lnL>
                      <a:noFill/>
                    </a:lnL>
                    <a:lnR>
                      <a:noFill/>
                    </a:lnR>
                    <a:lnT>
                      <a:noFill/>
                    </a:lnT>
                    <a:lnB>
                      <a:noFill/>
                    </a:lnB>
                  </a:tcPr>
                </a:tc>
                <a:tc>
                  <a:txBody>
                    <a:bodyPr/>
                    <a:lstStyle/>
                    <a:p>
                      <a:pPr algn="ctr" fontAlgn="b"/>
                      <a:r>
                        <a:rPr lang="is-IS" sz="1200" b="1" i="0" u="none" strike="noStrike" dirty="0" smtClean="0">
                          <a:solidFill>
                            <a:srgbClr val="000000"/>
                          </a:solidFill>
                          <a:effectLst/>
                          <a:latin typeface="Calibri" charset="0"/>
                        </a:rPr>
                        <a:t>466</a:t>
                      </a:r>
                      <a:endParaRPr lang="is-IS" sz="1200" b="1" i="0" u="none" strike="noStrike" dirty="0">
                        <a:solidFill>
                          <a:srgbClr val="000000"/>
                        </a:solidFill>
                        <a:effectLst/>
                        <a:latin typeface="Calibri" charset="0"/>
                      </a:endParaRPr>
                    </a:p>
                  </a:txBody>
                  <a:tcPr marL="6350" marR="6350" marT="6350" marB="0" anchor="b">
                    <a:lnL>
                      <a:noFill/>
                    </a:lnL>
                    <a:lnR>
                      <a:noFill/>
                    </a:lnR>
                    <a:lnT>
                      <a:noFill/>
                    </a:lnT>
                    <a:lnB>
                      <a:noFill/>
                    </a:lnB>
                  </a:tcPr>
                </a:tc>
              </a:tr>
              <a:tr h="460998">
                <a:tc>
                  <a:txBody>
                    <a:bodyPr/>
                    <a:lstStyle/>
                    <a:p>
                      <a:pPr algn="l" fontAlgn="b"/>
                      <a:r>
                        <a:rPr lang="en-US" sz="1200" b="0" i="0" u="none" strike="noStrike">
                          <a:solidFill>
                            <a:srgbClr val="000000"/>
                          </a:solidFill>
                          <a:effectLst/>
                          <a:latin typeface="Calibri" charset="0"/>
                        </a:rPr>
                        <a:t>Berkshire Hathaway</a:t>
                      </a:r>
                    </a:p>
                  </a:txBody>
                  <a:tcPr marL="6350" marR="6350" marT="6350" marB="0" anchor="b">
                    <a:lnL>
                      <a:noFill/>
                    </a:lnL>
                    <a:lnR>
                      <a:noFill/>
                    </a:lnR>
                    <a:lnT>
                      <a:noFill/>
                    </a:lnT>
                    <a:lnB>
                      <a:noFill/>
                    </a:lnB>
                  </a:tcPr>
                </a:tc>
                <a:tc>
                  <a:txBody>
                    <a:bodyPr/>
                    <a:lstStyle/>
                    <a:p>
                      <a:pPr algn="ctr" fontAlgn="b"/>
                      <a:r>
                        <a:rPr lang="en-US" sz="1200" b="0" i="0" u="none" strike="noStrike" dirty="0" smtClean="0">
                          <a:solidFill>
                            <a:srgbClr val="000000"/>
                          </a:solidFill>
                          <a:effectLst/>
                          <a:latin typeface="Calibri" charset="0"/>
                        </a:rPr>
                        <a:t>418</a:t>
                      </a:r>
                      <a:endParaRPr lang="en-US" sz="1200" b="0" i="0" u="none" strike="noStrike" dirty="0">
                        <a:solidFill>
                          <a:srgbClr val="000000"/>
                        </a:solidFill>
                        <a:effectLst/>
                        <a:latin typeface="Calibri" charset="0"/>
                      </a:endParaRPr>
                    </a:p>
                  </a:txBody>
                  <a:tcPr marL="6350" marR="6350" marT="6350" marB="0" anchor="b">
                    <a:lnL>
                      <a:noFill/>
                    </a:lnL>
                    <a:lnR>
                      <a:noFill/>
                    </a:lnR>
                    <a:lnT>
                      <a:noFill/>
                    </a:lnT>
                    <a:lnB>
                      <a:noFill/>
                    </a:lnB>
                  </a:tcPr>
                </a:tc>
              </a:tr>
              <a:tr h="377609">
                <a:tc>
                  <a:txBody>
                    <a:bodyPr/>
                    <a:lstStyle/>
                    <a:p>
                      <a:pPr algn="l" fontAlgn="b"/>
                      <a:r>
                        <a:rPr lang="en-US" sz="1200" b="0" i="0" u="none" strike="noStrike" dirty="0" smtClean="0">
                          <a:solidFill>
                            <a:srgbClr val="000000"/>
                          </a:solidFill>
                          <a:effectLst/>
                          <a:latin typeface="Calibri" charset="0"/>
                        </a:rPr>
                        <a:t>Johnson &amp; Johnson</a:t>
                      </a:r>
                      <a:endParaRPr lang="en-US" sz="1200" b="0" i="0" u="none" strike="noStrike" dirty="0">
                        <a:solidFill>
                          <a:srgbClr val="000000"/>
                        </a:solidFill>
                        <a:effectLst/>
                        <a:latin typeface="Calibri" charset="0"/>
                      </a:endParaRPr>
                    </a:p>
                  </a:txBody>
                  <a:tcPr marL="6350" marR="6350" marT="6350" marB="0" anchor="b">
                    <a:lnL>
                      <a:noFill/>
                    </a:lnL>
                    <a:lnR>
                      <a:noFill/>
                    </a:lnR>
                    <a:lnT>
                      <a:noFill/>
                    </a:lnT>
                    <a:lnB>
                      <a:noFill/>
                    </a:lnB>
                  </a:tcPr>
                </a:tc>
                <a:tc>
                  <a:txBody>
                    <a:bodyPr/>
                    <a:lstStyle/>
                    <a:p>
                      <a:pPr algn="ctr" fontAlgn="b"/>
                      <a:r>
                        <a:rPr lang="uk-UA" sz="1200" b="0" i="0" u="none" strike="noStrike" dirty="0" smtClean="0">
                          <a:solidFill>
                            <a:srgbClr val="000000"/>
                          </a:solidFill>
                          <a:effectLst/>
                          <a:latin typeface="Calibri" charset="0"/>
                        </a:rPr>
                        <a:t>3</a:t>
                      </a:r>
                      <a:r>
                        <a:rPr lang="en-US" sz="1200" b="0" i="0" u="none" strike="noStrike" dirty="0" smtClean="0">
                          <a:solidFill>
                            <a:srgbClr val="000000"/>
                          </a:solidFill>
                          <a:effectLst/>
                          <a:latin typeface="Calibri" charset="0"/>
                        </a:rPr>
                        <a:t>57</a:t>
                      </a:r>
                      <a:endParaRPr lang="uk-UA" sz="1200" b="0" i="0" u="none" strike="noStrike" dirty="0">
                        <a:solidFill>
                          <a:srgbClr val="000000"/>
                        </a:solidFill>
                        <a:effectLst/>
                        <a:latin typeface="Calibri" charset="0"/>
                      </a:endParaRPr>
                    </a:p>
                  </a:txBody>
                  <a:tcPr marL="6350" marR="6350" marT="6350" marB="0" anchor="b">
                    <a:lnL>
                      <a:noFill/>
                    </a:lnL>
                    <a:lnR>
                      <a:noFill/>
                    </a:lnR>
                    <a:lnT>
                      <a:noFill/>
                    </a:lnT>
                    <a:lnB>
                      <a:noFill/>
                    </a:lnB>
                  </a:tcPr>
                </a:tc>
              </a:tr>
              <a:tr h="460998">
                <a:tc>
                  <a:txBody>
                    <a:bodyPr/>
                    <a:lstStyle/>
                    <a:p>
                      <a:pPr algn="l" fontAlgn="b"/>
                      <a:r>
                        <a:rPr lang="en-US" sz="1200" b="1" i="0" u="none" strike="noStrike" dirty="0" smtClean="0">
                          <a:solidFill>
                            <a:srgbClr val="000000"/>
                          </a:solidFill>
                          <a:effectLst/>
                          <a:latin typeface="Calibri" charset="0"/>
                        </a:rPr>
                        <a:t>Facebook</a:t>
                      </a:r>
                      <a:endParaRPr lang="en-US" sz="1200" b="0" i="0" u="none" strike="noStrike" dirty="0">
                        <a:solidFill>
                          <a:srgbClr val="000000"/>
                        </a:solidFill>
                        <a:effectLst/>
                        <a:latin typeface="Calibri" charset="0"/>
                      </a:endParaRPr>
                    </a:p>
                  </a:txBody>
                  <a:tcPr marL="6350" marR="6350" marT="6350" marB="0" anchor="b">
                    <a:lnL>
                      <a:noFill/>
                    </a:lnL>
                    <a:lnR>
                      <a:noFill/>
                    </a:lnR>
                    <a:lnT>
                      <a:noFill/>
                    </a:lnT>
                    <a:lnB>
                      <a:noFill/>
                    </a:lnB>
                  </a:tcPr>
                </a:tc>
                <a:tc>
                  <a:txBody>
                    <a:bodyPr/>
                    <a:lstStyle/>
                    <a:p>
                      <a:pPr algn="ctr" fontAlgn="b"/>
                      <a:r>
                        <a:rPr lang="is-IS" sz="1200" b="1" i="0" u="none" strike="noStrike" dirty="0" smtClean="0">
                          <a:solidFill>
                            <a:srgbClr val="000000"/>
                          </a:solidFill>
                          <a:effectLst/>
                          <a:latin typeface="Calibri" charset="0"/>
                        </a:rPr>
                        <a:t>357</a:t>
                      </a:r>
                      <a:endParaRPr lang="is-IS" sz="1200" b="1" i="0" u="none" strike="noStrike" dirty="0">
                        <a:solidFill>
                          <a:srgbClr val="000000"/>
                        </a:solidFill>
                        <a:effectLst/>
                        <a:latin typeface="Calibri" charset="0"/>
                      </a:endParaRPr>
                    </a:p>
                  </a:txBody>
                  <a:tcPr marL="6350" marR="6350" marT="6350" marB="0" anchor="b">
                    <a:lnL>
                      <a:noFill/>
                    </a:lnL>
                    <a:lnR>
                      <a:noFill/>
                    </a:lnR>
                    <a:lnT>
                      <a:noFill/>
                    </a:lnT>
                    <a:lnB>
                      <a:noFill/>
                    </a:lnB>
                  </a:tcPr>
                </a:tc>
              </a:tr>
              <a:tr h="377609">
                <a:tc>
                  <a:txBody>
                    <a:bodyPr/>
                    <a:lstStyle/>
                    <a:p>
                      <a:pPr algn="l" fontAlgn="b"/>
                      <a:r>
                        <a:rPr lang="en-US" sz="1200" b="1" i="0" u="none" strike="noStrike" dirty="0" smtClean="0">
                          <a:solidFill>
                            <a:srgbClr val="000000"/>
                          </a:solidFill>
                          <a:effectLst/>
                          <a:latin typeface="Calibri" charset="0"/>
                        </a:rPr>
                        <a:t>Alibaba Group</a:t>
                      </a:r>
                      <a:endParaRPr lang="en-US" sz="1200" b="1" i="0" u="none" strike="noStrike" dirty="0">
                        <a:solidFill>
                          <a:srgbClr val="000000"/>
                        </a:solidFill>
                        <a:effectLst/>
                        <a:latin typeface="Calibri" charset="0"/>
                      </a:endParaRPr>
                    </a:p>
                  </a:txBody>
                  <a:tcPr marL="6350" marR="6350" marT="6350" marB="0" anchor="b">
                    <a:lnL>
                      <a:noFill/>
                    </a:lnL>
                    <a:lnR>
                      <a:noFill/>
                    </a:lnR>
                    <a:lnT>
                      <a:noFill/>
                    </a:lnT>
                    <a:lnB>
                      <a:noFill/>
                    </a:lnB>
                  </a:tcPr>
                </a:tc>
                <a:tc>
                  <a:txBody>
                    <a:bodyPr/>
                    <a:lstStyle/>
                    <a:p>
                      <a:pPr algn="ctr" fontAlgn="b"/>
                      <a:r>
                        <a:rPr lang="ru-RU" sz="1200" b="1" i="0" u="none" strike="noStrike" dirty="0" smtClean="0">
                          <a:solidFill>
                            <a:srgbClr val="000000"/>
                          </a:solidFill>
                          <a:effectLst/>
                          <a:latin typeface="Calibri" charset="0"/>
                        </a:rPr>
                        <a:t>3</a:t>
                      </a:r>
                      <a:r>
                        <a:rPr lang="en-US" sz="1200" b="1" i="0" u="none" strike="noStrike" dirty="0" smtClean="0">
                          <a:solidFill>
                            <a:srgbClr val="000000"/>
                          </a:solidFill>
                          <a:effectLst/>
                          <a:latin typeface="Calibri" charset="0"/>
                        </a:rPr>
                        <a:t>56</a:t>
                      </a:r>
                      <a:endParaRPr lang="ru-RU" sz="1200" b="1" i="0" u="none" strike="noStrike" dirty="0">
                        <a:solidFill>
                          <a:srgbClr val="000000"/>
                        </a:solidFill>
                        <a:effectLst/>
                        <a:latin typeface="Calibri" charset="0"/>
                      </a:endParaRPr>
                    </a:p>
                  </a:txBody>
                  <a:tcPr marL="6350" marR="6350" marT="6350" marB="0" anchor="b">
                    <a:lnL>
                      <a:noFill/>
                    </a:lnL>
                    <a:lnR>
                      <a:noFill/>
                    </a:lnR>
                    <a:lnT>
                      <a:noFill/>
                    </a:lnT>
                    <a:lnB>
                      <a:noFill/>
                    </a:lnB>
                  </a:tcPr>
                </a:tc>
              </a:tr>
              <a:tr h="377609">
                <a:tc>
                  <a:txBody>
                    <a:bodyPr/>
                    <a:lstStyle/>
                    <a:p>
                      <a:pPr algn="l" fontAlgn="b"/>
                      <a:r>
                        <a:rPr lang="en-US" sz="1200" b="1" i="0" u="none" strike="noStrike" dirty="0" err="1" smtClean="0">
                          <a:solidFill>
                            <a:srgbClr val="000000"/>
                          </a:solidFill>
                          <a:effectLst/>
                          <a:latin typeface="Calibri" charset="0"/>
                        </a:rPr>
                        <a:t>Tencent</a:t>
                      </a:r>
                      <a:endParaRPr lang="en-US" sz="1200" b="1" i="0" u="none" strike="noStrike" dirty="0">
                        <a:solidFill>
                          <a:srgbClr val="000000"/>
                        </a:solidFill>
                        <a:effectLst/>
                        <a:latin typeface="Calibri" charset="0"/>
                      </a:endParaRPr>
                    </a:p>
                  </a:txBody>
                  <a:tcPr marL="6350" marR="6350" marT="6350" marB="0" anchor="b">
                    <a:lnL>
                      <a:noFill/>
                    </a:lnL>
                    <a:lnR>
                      <a:noFill/>
                    </a:lnR>
                    <a:lnT>
                      <a:noFill/>
                    </a:lnT>
                    <a:lnB>
                      <a:noFill/>
                    </a:lnB>
                  </a:tcPr>
                </a:tc>
                <a:tc>
                  <a:txBody>
                    <a:bodyPr/>
                    <a:lstStyle/>
                    <a:p>
                      <a:pPr algn="ctr" fontAlgn="b"/>
                      <a:r>
                        <a:rPr lang="is-IS" sz="1200" b="1" i="0" u="none" strike="noStrike" dirty="0" smtClean="0">
                          <a:solidFill>
                            <a:srgbClr val="000000"/>
                          </a:solidFill>
                          <a:effectLst/>
                          <a:latin typeface="Calibri" charset="0"/>
                        </a:rPr>
                        <a:t>344</a:t>
                      </a:r>
                      <a:endParaRPr lang="is-IS" sz="1200" b="1" i="0" u="none" strike="noStrike" dirty="0">
                        <a:solidFill>
                          <a:srgbClr val="000000"/>
                        </a:solidFill>
                        <a:effectLst/>
                        <a:latin typeface="Calibri" charset="0"/>
                      </a:endParaRPr>
                    </a:p>
                  </a:txBody>
                  <a:tcPr marL="6350" marR="6350" marT="6350" marB="0" anchor="b">
                    <a:lnL>
                      <a:noFill/>
                    </a:lnL>
                    <a:lnR>
                      <a:noFill/>
                    </a:lnR>
                    <a:lnT>
                      <a:noFill/>
                    </a:lnT>
                    <a:lnB>
                      <a:noFill/>
                    </a:lnB>
                  </a:tcPr>
                </a:tc>
              </a:tr>
              <a:tr h="377609">
                <a:tc>
                  <a:txBody>
                    <a:bodyPr/>
                    <a:lstStyle/>
                    <a:p>
                      <a:pPr algn="l" fontAlgn="b"/>
                      <a:r>
                        <a:rPr lang="en-US" sz="1200" b="0" i="0" u="none" strike="noStrike" dirty="0" smtClean="0">
                          <a:solidFill>
                            <a:srgbClr val="000000"/>
                          </a:solidFill>
                          <a:effectLst/>
                          <a:latin typeface="Calibri" charset="0"/>
                        </a:rPr>
                        <a:t>Exxon Mobil</a:t>
                      </a:r>
                      <a:endParaRPr lang="en-US" sz="1200" b="0" i="0" u="none" strike="noStrike" dirty="0">
                        <a:solidFill>
                          <a:srgbClr val="000000"/>
                        </a:solidFill>
                        <a:effectLst/>
                        <a:latin typeface="Calibri" charset="0"/>
                      </a:endParaRPr>
                    </a:p>
                  </a:txBody>
                  <a:tcPr marL="6350" marR="6350" marT="6350" marB="0" anchor="b">
                    <a:lnL>
                      <a:noFill/>
                    </a:lnL>
                    <a:lnR>
                      <a:noFill/>
                    </a:lnR>
                    <a:lnT>
                      <a:noFill/>
                    </a:lnT>
                    <a:lnB>
                      <a:noFill/>
                    </a:lnB>
                  </a:tcPr>
                </a:tc>
                <a:tc>
                  <a:txBody>
                    <a:bodyPr/>
                    <a:lstStyle/>
                    <a:p>
                      <a:pPr algn="ctr" fontAlgn="b"/>
                      <a:r>
                        <a:rPr lang="is-IS" sz="1200" b="0" i="0" u="none" strike="noStrike" dirty="0" smtClean="0">
                          <a:solidFill>
                            <a:srgbClr val="000000"/>
                          </a:solidFill>
                          <a:effectLst/>
                          <a:latin typeface="Calibri" charset="0"/>
                        </a:rPr>
                        <a:t>341</a:t>
                      </a:r>
                      <a:endParaRPr lang="is-IS" sz="1200" b="0" i="0" u="none" strike="noStrike" dirty="0">
                        <a:solidFill>
                          <a:srgbClr val="000000"/>
                        </a:solidFill>
                        <a:effectLst/>
                        <a:latin typeface="Calibri" charset="0"/>
                      </a:endParaRPr>
                    </a:p>
                  </a:txBody>
                  <a:tcPr marL="6350" marR="6350" marT="6350" marB="0" anchor="b">
                    <a:lnL>
                      <a:noFill/>
                    </a:lnL>
                    <a:lnR>
                      <a:noFill/>
                    </a:lnR>
                    <a:lnT>
                      <a:noFill/>
                    </a:lnT>
                    <a:lnB>
                      <a:noFill/>
                    </a:lnB>
                  </a:tcPr>
                </a:tc>
              </a:tr>
            </a:tbl>
          </a:graphicData>
        </a:graphic>
      </p:graphicFrame>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2324" y="2276872"/>
            <a:ext cx="432048" cy="40476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7318" y="2660854"/>
            <a:ext cx="1202060" cy="39741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5656" y="3080611"/>
            <a:ext cx="1405384" cy="34122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1424" y="3540866"/>
            <a:ext cx="1113848" cy="35305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1481" y="4649762"/>
            <a:ext cx="1107678" cy="362777"/>
          </a:xfrm>
          <a:prstGeom prst="rect">
            <a:avLst/>
          </a:prstGeom>
        </p:spPr>
      </p:pic>
      <p:sp>
        <p:nvSpPr>
          <p:cNvPr id="12" name="TextBox 11"/>
          <p:cNvSpPr txBox="1"/>
          <p:nvPr/>
        </p:nvSpPr>
        <p:spPr>
          <a:xfrm>
            <a:off x="6300192" y="2780928"/>
            <a:ext cx="2664296" cy="1477328"/>
          </a:xfrm>
          <a:prstGeom prst="rect">
            <a:avLst/>
          </a:prstGeom>
          <a:noFill/>
        </p:spPr>
        <p:txBody>
          <a:bodyPr wrap="square" rtlCol="0">
            <a:spAutoFit/>
          </a:bodyPr>
          <a:lstStyle/>
          <a:p>
            <a:r>
              <a:rPr lang="en-US" dirty="0" smtClean="0"/>
              <a:t>The world’s 10 largest publicly traded companies, as ranked by their market valuation, </a:t>
            </a:r>
            <a:r>
              <a:rPr lang="en-US" dirty="0" smtClean="0"/>
              <a:t>June 2017</a:t>
            </a:r>
            <a:endParaRPr lang="en-US" dirty="0"/>
          </a:p>
        </p:txBody>
      </p:sp>
      <p:sp>
        <p:nvSpPr>
          <p:cNvPr id="3" name="Freeform 2"/>
          <p:cNvSpPr/>
          <p:nvPr/>
        </p:nvSpPr>
        <p:spPr>
          <a:xfrm>
            <a:off x="2836718" y="2636912"/>
            <a:ext cx="2878282" cy="31173"/>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2836718" y="2996952"/>
            <a:ext cx="2878282" cy="31173"/>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2836718" y="3429000"/>
            <a:ext cx="2878282" cy="31173"/>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2836718" y="3789040"/>
            <a:ext cx="2878282" cy="31173"/>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2915816" y="5084282"/>
            <a:ext cx="2878282" cy="31173"/>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4639" y="5013176"/>
            <a:ext cx="1123621" cy="525243"/>
          </a:xfrm>
          <a:prstGeom prst="rect">
            <a:avLst/>
          </a:prstGeom>
        </p:spPr>
      </p:pic>
      <p:sp>
        <p:nvSpPr>
          <p:cNvPr id="17" name="Freeform 16"/>
          <p:cNvSpPr/>
          <p:nvPr/>
        </p:nvSpPr>
        <p:spPr>
          <a:xfrm>
            <a:off x="2913631" y="5485157"/>
            <a:ext cx="2878282" cy="31173"/>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920186" y="5854859"/>
            <a:ext cx="2878282" cy="31173"/>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44638" y="5614827"/>
            <a:ext cx="1234739" cy="186376"/>
          </a:xfrm>
          <a:prstGeom prst="rect">
            <a:avLst/>
          </a:prstGeom>
        </p:spPr>
      </p:pic>
    </p:spTree>
    <p:extLst>
      <p:ext uri="{BB962C8B-B14F-4D97-AF65-F5344CB8AC3E}">
        <p14:creationId xmlns:p14="http://schemas.microsoft.com/office/powerpoint/2010/main" val="17125695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03237"/>
            <a:ext cx="8352928" cy="1143000"/>
          </a:xfrm>
        </p:spPr>
        <p:txBody>
          <a:bodyPr/>
          <a:lstStyle/>
          <a:p>
            <a:r>
              <a:rPr lang="en-US" sz="4400" dirty="0" smtClean="0">
                <a:latin typeface="Powderfinger Type" charset="0"/>
                <a:ea typeface="Powderfinger Type" charset="0"/>
                <a:cs typeface="Powderfinger Type" charset="0"/>
              </a:rPr>
              <a:t>Content is King</a:t>
            </a:r>
            <a:endParaRPr lang="en-US" sz="4400"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395536" y="1628800"/>
            <a:ext cx="8352928" cy="4565103"/>
          </a:xfrm>
        </p:spPr>
        <p:txBody>
          <a:bodyPr>
            <a:normAutofit/>
          </a:bodyPr>
          <a:lstStyle/>
          <a:p>
            <a:r>
              <a:rPr lang="en-US" sz="2800" dirty="0" smtClean="0"/>
              <a:t>None of these seven technology companies are a telephone company, or even a transit ISP, or even an ISP at all!</a:t>
            </a:r>
          </a:p>
          <a:p>
            <a:r>
              <a:rPr lang="en-US" sz="2800" dirty="0" smtClean="0"/>
              <a:t>All of them have pushed aside carriage networks in order to maintain direct relationships with billions of consumers</a:t>
            </a:r>
          </a:p>
          <a:p>
            <a:r>
              <a:rPr lang="en-US" sz="2800" dirty="0" smtClean="0"/>
              <a:t>These valuable consumer relationships are based on content services, not carriage</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41</a:t>
            </a:fld>
            <a:endParaRPr lang="en-AU" kern="0" dirty="0"/>
          </a:p>
        </p:txBody>
      </p:sp>
    </p:spTree>
    <p:extLst>
      <p:ext uri="{BB962C8B-B14F-4D97-AF65-F5344CB8AC3E}">
        <p14:creationId xmlns:p14="http://schemas.microsoft.com/office/powerpoint/2010/main" val="20422465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60648"/>
            <a:ext cx="8352928" cy="1143000"/>
          </a:xfrm>
        </p:spPr>
        <p:txBody>
          <a:bodyPr>
            <a:normAutofit/>
          </a:bodyPr>
          <a:lstStyle/>
          <a:p>
            <a:r>
              <a:rPr lang="en-US" sz="4000" dirty="0" smtClean="0">
                <a:latin typeface="Powderfinger Type" charset="0"/>
                <a:ea typeface="Powderfinger Type" charset="0"/>
                <a:cs typeface="Powderfinger Type" charset="0"/>
              </a:rPr>
              <a:t>Competition or Cartel?</a:t>
            </a:r>
            <a:endParaRPr lang="en-US" sz="4000"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611560" y="1586211"/>
            <a:ext cx="7776864" cy="4565103"/>
          </a:xfrm>
        </p:spPr>
        <p:txBody>
          <a:bodyPr/>
          <a:lstStyle/>
          <a:p>
            <a:pPr marL="0" indent="0">
              <a:buNone/>
            </a:pPr>
            <a:r>
              <a:rPr lang="en-US" sz="2400" dirty="0" smtClean="0"/>
              <a:t>With a small number of truly massive enterprises at the heart of the area of digital content and service is this still a space that is shaped by competitive pressures?</a:t>
            </a:r>
          </a:p>
          <a:p>
            <a:pPr marL="0" indent="0">
              <a:buNone/>
            </a:pPr>
            <a:r>
              <a:rPr lang="en-US" sz="2400" dirty="0" smtClean="0"/>
              <a:t>Or do these dominant incumbents get to set their own terms of engagement with each other and with users?</a:t>
            </a:r>
            <a:endParaRPr lang="en-US" sz="2400"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42</a:t>
            </a:fld>
            <a:endParaRPr lang="en-AU" kern="0" dirty="0"/>
          </a:p>
        </p:txBody>
      </p:sp>
    </p:spTree>
    <p:extLst>
      <p:ext uri="{BB962C8B-B14F-4D97-AF65-F5344CB8AC3E}">
        <p14:creationId xmlns:p14="http://schemas.microsoft.com/office/powerpoint/2010/main" val="20303308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74639"/>
            <a:ext cx="8856984" cy="1143000"/>
          </a:xfrm>
        </p:spPr>
        <p:txBody>
          <a:bodyPr/>
          <a:lstStyle/>
          <a:p>
            <a:r>
              <a:rPr lang="en-US" dirty="0" smtClean="0">
                <a:latin typeface="Powderfinger Type" charset="0"/>
                <a:ea typeface="Powderfinger Type" charset="0"/>
                <a:cs typeface="Powderfinger Type" charset="0"/>
              </a:rPr>
              <a:t>We’ve been here before</a:t>
            </a:r>
            <a:r>
              <a:rPr lang="mr-IN" dirty="0" smtClean="0">
                <a:latin typeface="Powderfinger Type" charset="0"/>
                <a:ea typeface="Powderfinger Type" charset="0"/>
                <a:cs typeface="Powderfinger Type" charset="0"/>
              </a:rPr>
              <a:t>…</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43</a:t>
            </a:fld>
            <a:endParaRPr lang="en-AU" kern="0" dirty="0"/>
          </a:p>
        </p:txBody>
      </p:sp>
    </p:spTree>
    <p:extLst>
      <p:ext uri="{BB962C8B-B14F-4D97-AF65-F5344CB8AC3E}">
        <p14:creationId xmlns:p14="http://schemas.microsoft.com/office/powerpoint/2010/main" val="17963525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38B2A337-2C29-4402-A0A2-E290C184D5D3}" type="slidenum">
              <a:rPr lang="en-AU" kern="0" smtClean="0"/>
              <a:pPr/>
              <a:t>44</a:t>
            </a:fld>
            <a:endParaRPr lang="en-AU" kern="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9144000" cy="4564977"/>
          </a:xfrm>
          <a:prstGeom prst="rect">
            <a:avLst/>
          </a:prstGeom>
        </p:spPr>
      </p:pic>
      <p:sp>
        <p:nvSpPr>
          <p:cNvPr id="7" name="TextBox 6"/>
          <p:cNvSpPr txBox="1"/>
          <p:nvPr/>
        </p:nvSpPr>
        <p:spPr>
          <a:xfrm>
            <a:off x="7018765" y="5724776"/>
            <a:ext cx="2089739" cy="276999"/>
          </a:xfrm>
          <a:prstGeom prst="rect">
            <a:avLst/>
          </a:prstGeom>
          <a:noFill/>
        </p:spPr>
        <p:txBody>
          <a:bodyPr wrap="none" rtlCol="0">
            <a:spAutoFit/>
          </a:bodyPr>
          <a:lstStyle/>
          <a:p>
            <a:r>
              <a:rPr lang="en-US" sz="1200" dirty="0" smtClean="0"/>
              <a:t>High Museum of Art</a:t>
            </a:r>
            <a:r>
              <a:rPr lang="en-US" sz="1200" smtClean="0"/>
              <a:t>, Atlanta</a:t>
            </a:r>
            <a:endParaRPr lang="en-US" sz="1200"/>
          </a:p>
        </p:txBody>
      </p:sp>
      <p:sp>
        <p:nvSpPr>
          <p:cNvPr id="6" name="Title 1"/>
          <p:cNvSpPr>
            <a:spLocks noGrp="1"/>
          </p:cNvSpPr>
          <p:nvPr>
            <p:ph type="title"/>
          </p:nvPr>
        </p:nvSpPr>
        <p:spPr>
          <a:xfrm>
            <a:off x="395536" y="274639"/>
            <a:ext cx="8856984" cy="1143000"/>
          </a:xfrm>
        </p:spPr>
        <p:txBody>
          <a:bodyPr/>
          <a:lstStyle/>
          <a:p>
            <a:r>
              <a:rPr lang="en-US" dirty="0" smtClean="0">
                <a:latin typeface="Powderfinger Type" charset="0"/>
                <a:ea typeface="Powderfinger Type" charset="0"/>
                <a:cs typeface="Powderfinger Type" charset="0"/>
              </a:rPr>
              <a:t>We’ve been here before</a:t>
            </a:r>
            <a:r>
              <a:rPr lang="mr-IN" dirty="0" smtClean="0">
                <a:latin typeface="Powderfinger Type" charset="0"/>
                <a:ea typeface="Powderfinger Type" charset="0"/>
                <a:cs typeface="Powderfinger Type" charset="0"/>
              </a:rPr>
              <a:t>…</a:t>
            </a:r>
            <a:endParaRPr lang="en-US" dirty="0">
              <a:latin typeface="Powderfinger Type" charset="0"/>
              <a:ea typeface="Powderfinger Type" charset="0"/>
              <a:cs typeface="Powderfinger Type" charset="0"/>
            </a:endParaRPr>
          </a:p>
        </p:txBody>
      </p:sp>
    </p:spTree>
    <p:extLst>
      <p:ext uri="{BB962C8B-B14F-4D97-AF65-F5344CB8AC3E}">
        <p14:creationId xmlns:p14="http://schemas.microsoft.com/office/powerpoint/2010/main" val="7765197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owderfinger Type" charset="0"/>
                <a:ea typeface="Powderfinger Type" charset="0"/>
                <a:cs typeface="Powderfinger Type" charset="0"/>
              </a:rPr>
              <a:t>The Gilded Age</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p:txBody>
          <a:bodyPr>
            <a:normAutofit/>
          </a:bodyPr>
          <a:lstStyle/>
          <a:p>
            <a:pPr marL="0" indent="0">
              <a:buNone/>
            </a:pPr>
            <a:r>
              <a:rPr lang="en-US" sz="2400" dirty="0" smtClean="0"/>
              <a:t>A term applied to America in the 1870 </a:t>
            </a:r>
            <a:r>
              <a:rPr lang="mr-IN" sz="2400" dirty="0" smtClean="0"/>
              <a:t>–</a:t>
            </a:r>
            <a:r>
              <a:rPr lang="en-US" sz="2400" dirty="0" smtClean="0"/>
              <a:t> 1890’s about the building of industrial and commercial corporate giants on platforms that were a mix of industrial innovation and enterprise with elements of greed, corruption and labor exploitation</a:t>
            </a:r>
          </a:p>
          <a:p>
            <a:pPr marL="0" indent="0">
              <a:buNone/>
            </a:pPr>
            <a:endParaRPr lang="en-US" sz="2400" dirty="0"/>
          </a:p>
          <a:p>
            <a:pPr marL="0" indent="0">
              <a:buNone/>
            </a:pPr>
            <a:endParaRPr lang="en-US" sz="2400" dirty="0" smtClean="0"/>
          </a:p>
          <a:p>
            <a:pPr lvl="1"/>
            <a:endParaRPr lang="en-US" sz="2000"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45</a:t>
            </a:fld>
            <a:endParaRPr lang="en-AU" kern="0" dirty="0"/>
          </a:p>
        </p:txBody>
      </p:sp>
      <p:pic>
        <p:nvPicPr>
          <p:cNvPr id="6" name="Picture 5"/>
          <p:cNvPicPr>
            <a:picLocks noChangeAspect="1"/>
          </p:cNvPicPr>
          <p:nvPr/>
        </p:nvPicPr>
        <p:blipFill>
          <a:blip r:embed="rId2"/>
          <a:stretch>
            <a:fillRect/>
          </a:stretch>
        </p:blipFill>
        <p:spPr>
          <a:xfrm>
            <a:off x="4738560" y="3360751"/>
            <a:ext cx="2110402" cy="1559955"/>
          </a:xfrm>
          <a:prstGeom prst="rect">
            <a:avLst/>
          </a:prstGeom>
        </p:spPr>
      </p:pic>
      <p:pic>
        <p:nvPicPr>
          <p:cNvPr id="7" name="Picture 6"/>
          <p:cNvPicPr>
            <a:picLocks noChangeAspect="1"/>
          </p:cNvPicPr>
          <p:nvPr/>
        </p:nvPicPr>
        <p:blipFill>
          <a:blip r:embed="rId3"/>
          <a:stretch>
            <a:fillRect/>
          </a:stretch>
        </p:blipFill>
        <p:spPr>
          <a:xfrm>
            <a:off x="5148064" y="5016687"/>
            <a:ext cx="2232248" cy="1770917"/>
          </a:xfrm>
          <a:prstGeom prst="rect">
            <a:avLst/>
          </a:prstGeom>
        </p:spPr>
      </p:pic>
      <p:sp>
        <p:nvSpPr>
          <p:cNvPr id="8" name="TextBox 7"/>
          <p:cNvSpPr txBox="1"/>
          <p:nvPr/>
        </p:nvSpPr>
        <p:spPr>
          <a:xfrm>
            <a:off x="611560" y="3861049"/>
            <a:ext cx="4045449" cy="2031325"/>
          </a:xfrm>
          <a:prstGeom prst="rect">
            <a:avLst/>
          </a:prstGeom>
          <a:noFill/>
        </p:spPr>
        <p:txBody>
          <a:bodyPr wrap="square" rtlCol="0">
            <a:spAutoFit/>
          </a:bodyPr>
          <a:lstStyle/>
          <a:p>
            <a:r>
              <a:rPr lang="en-US" dirty="0" smtClean="0"/>
              <a:t>Andrew Carnegie - US </a:t>
            </a:r>
            <a:r>
              <a:rPr lang="en-US" dirty="0"/>
              <a:t>Steel </a:t>
            </a:r>
          </a:p>
          <a:p>
            <a:r>
              <a:rPr lang="en-US" dirty="0" smtClean="0"/>
              <a:t>John </a:t>
            </a:r>
            <a:r>
              <a:rPr lang="en-US" dirty="0" err="1" smtClean="0"/>
              <a:t>Rockfeller</a:t>
            </a:r>
            <a:r>
              <a:rPr lang="en-US" dirty="0" smtClean="0"/>
              <a:t> - Standard </a:t>
            </a:r>
            <a:r>
              <a:rPr lang="en-US" dirty="0"/>
              <a:t>Oil</a:t>
            </a:r>
          </a:p>
          <a:p>
            <a:r>
              <a:rPr lang="en-US" dirty="0" smtClean="0"/>
              <a:t>Theodore Vail - AT&amp;T</a:t>
            </a:r>
            <a:endParaRPr lang="en-US" dirty="0"/>
          </a:p>
          <a:p>
            <a:r>
              <a:rPr lang="en-US" dirty="0" smtClean="0"/>
              <a:t>George Westinghouse </a:t>
            </a:r>
            <a:r>
              <a:rPr lang="mr-IN" dirty="0" smtClean="0"/>
              <a:t>–</a:t>
            </a:r>
            <a:r>
              <a:rPr lang="en-US" dirty="0" smtClean="0"/>
              <a:t> Rail Brakes</a:t>
            </a:r>
            <a:endParaRPr lang="en-US" dirty="0"/>
          </a:p>
          <a:p>
            <a:r>
              <a:rPr lang="en-US" dirty="0" smtClean="0"/>
              <a:t>Thomas Edison </a:t>
            </a:r>
            <a:r>
              <a:rPr lang="mr-IN" dirty="0" smtClean="0"/>
              <a:t>–</a:t>
            </a:r>
            <a:r>
              <a:rPr lang="en-US" dirty="0"/>
              <a:t> </a:t>
            </a:r>
            <a:r>
              <a:rPr lang="en-US" dirty="0" smtClean="0"/>
              <a:t>General Electric</a:t>
            </a:r>
            <a:endParaRPr lang="en-US" dirty="0"/>
          </a:p>
          <a:p>
            <a:r>
              <a:rPr lang="en-US" dirty="0"/>
              <a:t>J P </a:t>
            </a:r>
            <a:r>
              <a:rPr lang="en-US" dirty="0" smtClean="0"/>
              <a:t>Morgan - Banking</a:t>
            </a:r>
            <a:endParaRPr lang="en-US" dirty="0"/>
          </a:p>
          <a:p>
            <a:endParaRPr lang="en-US" dirty="0"/>
          </a:p>
        </p:txBody>
      </p:sp>
      <p:pic>
        <p:nvPicPr>
          <p:cNvPr id="5" name="Picture 4"/>
          <p:cNvPicPr>
            <a:picLocks noChangeAspect="1"/>
          </p:cNvPicPr>
          <p:nvPr/>
        </p:nvPicPr>
        <p:blipFill>
          <a:blip r:embed="rId4"/>
          <a:stretch>
            <a:fillRect/>
          </a:stretch>
        </p:blipFill>
        <p:spPr>
          <a:xfrm>
            <a:off x="6084168" y="3717032"/>
            <a:ext cx="2205090" cy="1655726"/>
          </a:xfrm>
          <a:prstGeom prst="rect">
            <a:avLst/>
          </a:prstGeom>
        </p:spPr>
      </p:pic>
    </p:spTree>
    <p:extLst>
      <p:ext uri="{BB962C8B-B14F-4D97-AF65-F5344CB8AC3E}">
        <p14:creationId xmlns:p14="http://schemas.microsoft.com/office/powerpoint/2010/main" val="6007519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owderfinger Type" charset="0"/>
                <a:ea typeface="Powderfinger Type" charset="0"/>
                <a:cs typeface="Powderfinger Type" charset="0"/>
              </a:rPr>
              <a:t>The Gilded Age</a:t>
            </a:r>
            <a:endParaRPr lang="en-US" dirty="0">
              <a:latin typeface="Powderfinger Type" charset="0"/>
              <a:ea typeface="Powderfinger Type" charset="0"/>
              <a:cs typeface="Powderfinger Type" charset="0"/>
            </a:endParaRP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46</a:t>
            </a:fld>
            <a:endParaRPr lang="en-AU" kern="0" dirty="0"/>
          </a:p>
        </p:txBody>
      </p:sp>
      <p:sp>
        <p:nvSpPr>
          <p:cNvPr id="9" name="Content Placeholder 2"/>
          <p:cNvSpPr>
            <a:spLocks noGrp="1"/>
          </p:cNvSpPr>
          <p:nvPr>
            <p:ph idx="1"/>
          </p:nvPr>
        </p:nvSpPr>
        <p:spPr>
          <a:xfrm>
            <a:off x="251519" y="2022327"/>
            <a:ext cx="3925377" cy="4565103"/>
          </a:xfrm>
        </p:spPr>
        <p:txBody>
          <a:bodyPr>
            <a:normAutofit/>
          </a:bodyPr>
          <a:lstStyle/>
          <a:p>
            <a:pPr marL="0" indent="0">
              <a:buNone/>
            </a:pPr>
            <a:r>
              <a:rPr lang="en-US" sz="2000" dirty="0" smtClean="0"/>
              <a:t>During this period in the United States the dominant </a:t>
            </a:r>
            <a:r>
              <a:rPr lang="en-US" sz="2000" dirty="0"/>
              <a:t>position </a:t>
            </a:r>
            <a:r>
              <a:rPr lang="en-US" sz="2000" dirty="0" smtClean="0"/>
              <a:t>within industry and commerce was </a:t>
            </a:r>
            <a:r>
              <a:rPr lang="en-US" sz="2000" dirty="0"/>
              <a:t>occupied by a very small number of players who </a:t>
            </a:r>
            <a:r>
              <a:rPr lang="en-US" sz="2000" dirty="0" smtClean="0"/>
              <a:t>were moving </a:t>
            </a:r>
            <a:r>
              <a:rPr lang="en-US" sz="2000" dirty="0"/>
              <a:t>far faster than the regulatory measures </a:t>
            </a:r>
            <a:r>
              <a:rPr lang="en-US" sz="2000" dirty="0" smtClean="0"/>
              <a:t> of the day.</a:t>
            </a:r>
            <a:endParaRPr lang="en-US" sz="2000" dirty="0"/>
          </a:p>
          <a:p>
            <a:pPr marL="0" indent="0">
              <a:buNone/>
            </a:pPr>
            <a:r>
              <a:rPr lang="en-US" sz="2000" dirty="0" smtClean="0"/>
              <a:t>The resulting monopolies took the US decades to dismember, and even today many of these gilded age companies are dominant in their field</a:t>
            </a:r>
          </a:p>
        </p:txBody>
      </p:sp>
      <p:pic>
        <p:nvPicPr>
          <p:cNvPr id="10" name="Picture 9"/>
          <p:cNvPicPr>
            <a:picLocks noChangeAspect="1"/>
          </p:cNvPicPr>
          <p:nvPr/>
        </p:nvPicPr>
        <p:blipFill>
          <a:blip r:embed="rId2"/>
          <a:stretch>
            <a:fillRect/>
          </a:stretch>
        </p:blipFill>
        <p:spPr>
          <a:xfrm>
            <a:off x="4541631" y="2001548"/>
            <a:ext cx="4582225" cy="2982201"/>
          </a:xfrm>
          <a:prstGeom prst="rect">
            <a:avLst/>
          </a:prstGeom>
        </p:spPr>
      </p:pic>
    </p:spTree>
    <p:extLst>
      <p:ext uri="{BB962C8B-B14F-4D97-AF65-F5344CB8AC3E}">
        <p14:creationId xmlns:p14="http://schemas.microsoft.com/office/powerpoint/2010/main" val="13668911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Powderfinger Type" charset="0"/>
                <a:ea typeface="Powderfinger Type" charset="0"/>
                <a:cs typeface="Powderfinger Type" charset="0"/>
              </a:rPr>
              <a:t>The Internet’s Gilded Age</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251519" y="2022327"/>
            <a:ext cx="3925377" cy="4565103"/>
          </a:xfrm>
        </p:spPr>
        <p:txBody>
          <a:bodyPr>
            <a:normAutofit/>
          </a:bodyPr>
          <a:lstStyle/>
          <a:p>
            <a:pPr marL="0" indent="0">
              <a:buNone/>
            </a:pPr>
            <a:r>
              <a:rPr lang="en-US" sz="2000" dirty="0"/>
              <a:t>At some point in the past decade or so the dominant position across the entire Internet has been occupied by a very small number of players who are moving far faster than the regulatory measures that were intended to curb the worst excesses of market dominance by a small clique of actors.</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47</a:t>
            </a:fld>
            <a:endParaRPr lang="en-AU" kern="0" dirty="0"/>
          </a:p>
        </p:txBody>
      </p:sp>
      <p:pic>
        <p:nvPicPr>
          <p:cNvPr id="6" name="Picture 5"/>
          <p:cNvPicPr>
            <a:picLocks noChangeAspect="1"/>
          </p:cNvPicPr>
          <p:nvPr/>
        </p:nvPicPr>
        <p:blipFill>
          <a:blip r:embed="rId2"/>
          <a:stretch>
            <a:fillRect/>
          </a:stretch>
        </p:blipFill>
        <p:spPr>
          <a:xfrm>
            <a:off x="4541631" y="2001548"/>
            <a:ext cx="4582225" cy="2982201"/>
          </a:xfrm>
          <a:prstGeom prst="rect">
            <a:avLst/>
          </a:prstGeom>
        </p:spPr>
      </p:pic>
    </p:spTree>
    <p:extLst>
      <p:ext uri="{BB962C8B-B14F-4D97-AF65-F5344CB8AC3E}">
        <p14:creationId xmlns:p14="http://schemas.microsoft.com/office/powerpoint/2010/main" val="626150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38B2A337-2C29-4402-A0A2-E290C184D5D3}" type="slidenum">
              <a:rPr lang="en-AU" kern="0" smtClean="0"/>
              <a:pPr/>
              <a:t>48</a:t>
            </a:fld>
            <a:endParaRPr lang="en-AU" kern="0" dirty="0"/>
          </a:p>
        </p:txBody>
      </p:sp>
      <p:graphicFrame>
        <p:nvGraphicFramePr>
          <p:cNvPr id="6" name="Table 5"/>
          <p:cNvGraphicFramePr>
            <a:graphicFrameLocks noGrp="1"/>
          </p:cNvGraphicFramePr>
          <p:nvPr>
            <p:extLst>
              <p:ext uri="{D42A27DB-BD31-4B8C-83A1-F6EECF244321}">
                <p14:modId xmlns:p14="http://schemas.microsoft.com/office/powerpoint/2010/main" val="1902212952"/>
              </p:ext>
            </p:extLst>
          </p:nvPr>
        </p:nvGraphicFramePr>
        <p:xfrm>
          <a:off x="2915816" y="1844826"/>
          <a:ext cx="3744416" cy="4320477"/>
        </p:xfrm>
        <a:graphic>
          <a:graphicData uri="http://schemas.openxmlformats.org/drawingml/2006/table">
            <a:tbl>
              <a:tblPr/>
              <a:tblGrid>
                <a:gridCol w="1492950"/>
                <a:gridCol w="2251466"/>
              </a:tblGrid>
              <a:tr h="377609">
                <a:tc>
                  <a:txBody>
                    <a:bodyPr/>
                    <a:lstStyle/>
                    <a:p>
                      <a:pPr algn="l" fontAlgn="b"/>
                      <a:r>
                        <a:rPr lang="en-US" sz="1400" b="1" i="0" u="none" strike="noStrike" dirty="0">
                          <a:solidFill>
                            <a:srgbClr val="000000"/>
                          </a:solidFill>
                          <a:effectLst/>
                          <a:latin typeface="Calibri" charset="0"/>
                        </a:rPr>
                        <a:t>Company</a:t>
                      </a:r>
                    </a:p>
                  </a:txBody>
                  <a:tcPr marL="6350" marR="6350" marT="6350" marB="0" anchor="b">
                    <a:lnL>
                      <a:noFill/>
                    </a:lnL>
                    <a:lnR>
                      <a:noFill/>
                    </a:lnR>
                    <a:lnT>
                      <a:noFill/>
                    </a:lnT>
                    <a:lnB>
                      <a:noFill/>
                    </a:lnB>
                  </a:tcPr>
                </a:tc>
                <a:tc>
                  <a:txBody>
                    <a:bodyPr/>
                    <a:lstStyle/>
                    <a:p>
                      <a:pPr algn="ctr" fontAlgn="b"/>
                      <a:r>
                        <a:rPr lang="en-US" sz="1400" b="1" i="0" u="none" strike="noStrike">
                          <a:solidFill>
                            <a:srgbClr val="000000"/>
                          </a:solidFill>
                          <a:effectLst/>
                          <a:latin typeface="Calibri" charset="0"/>
                        </a:rPr>
                        <a:t>$B USD</a:t>
                      </a:r>
                    </a:p>
                  </a:txBody>
                  <a:tcPr marL="6350" marR="6350" marT="6350" marB="0" anchor="b">
                    <a:lnL>
                      <a:noFill/>
                    </a:lnL>
                    <a:lnR>
                      <a:noFill/>
                    </a:lnR>
                    <a:lnT>
                      <a:noFill/>
                    </a:lnT>
                    <a:lnB>
                      <a:noFill/>
                    </a:lnB>
                  </a:tcPr>
                </a:tc>
              </a:tr>
              <a:tr h="377609">
                <a:tc>
                  <a:txBody>
                    <a:bodyPr/>
                    <a:lstStyle/>
                    <a:p>
                      <a:pPr algn="l" fontAlgn="b"/>
                      <a:r>
                        <a:rPr lang="en-US" sz="1200" b="1" i="0" u="none" strike="noStrike">
                          <a:solidFill>
                            <a:srgbClr val="000000"/>
                          </a:solidFill>
                          <a:effectLst/>
                          <a:latin typeface="Calibri" charset="0"/>
                        </a:rPr>
                        <a:t>Apple</a:t>
                      </a:r>
                    </a:p>
                  </a:txBody>
                  <a:tcPr marL="6350" marR="6350" marT="6350" marB="0" anchor="b">
                    <a:lnL>
                      <a:noFill/>
                    </a:lnL>
                    <a:lnR>
                      <a:noFill/>
                    </a:lnR>
                    <a:lnT>
                      <a:noFill/>
                    </a:lnT>
                    <a:lnB>
                      <a:noFill/>
                    </a:lnB>
                  </a:tcPr>
                </a:tc>
                <a:tc>
                  <a:txBody>
                    <a:bodyPr/>
                    <a:lstStyle/>
                    <a:p>
                      <a:pPr algn="ctr" fontAlgn="b"/>
                      <a:r>
                        <a:rPr lang="en-US" sz="1200" b="1" i="0" u="none" strike="noStrike" dirty="0" smtClean="0">
                          <a:solidFill>
                            <a:srgbClr val="000000"/>
                          </a:solidFill>
                          <a:effectLst/>
                          <a:latin typeface="Calibri" charset="0"/>
                        </a:rPr>
                        <a:t>749</a:t>
                      </a:r>
                      <a:endParaRPr lang="en-US" sz="1200" b="1" i="0" u="none" strike="noStrike" dirty="0">
                        <a:solidFill>
                          <a:srgbClr val="000000"/>
                        </a:solidFill>
                        <a:effectLst/>
                        <a:latin typeface="Calibri" charset="0"/>
                      </a:endParaRPr>
                    </a:p>
                  </a:txBody>
                  <a:tcPr marL="6350" marR="6350" marT="6350" marB="0" anchor="b">
                    <a:lnL>
                      <a:noFill/>
                    </a:lnL>
                    <a:lnR>
                      <a:noFill/>
                    </a:lnR>
                    <a:lnT>
                      <a:noFill/>
                    </a:lnT>
                    <a:lnB>
                      <a:noFill/>
                    </a:lnB>
                  </a:tcPr>
                </a:tc>
              </a:tr>
              <a:tr h="377609">
                <a:tc>
                  <a:txBody>
                    <a:bodyPr/>
                    <a:lstStyle/>
                    <a:p>
                      <a:pPr algn="l" fontAlgn="b"/>
                      <a:r>
                        <a:rPr lang="en-US" sz="1200" b="1" i="0" u="none" strike="noStrike">
                          <a:solidFill>
                            <a:srgbClr val="000000"/>
                          </a:solidFill>
                          <a:effectLst/>
                          <a:latin typeface="Calibri" charset="0"/>
                        </a:rPr>
                        <a:t>Alphabet</a:t>
                      </a:r>
                    </a:p>
                  </a:txBody>
                  <a:tcPr marL="6350" marR="6350" marT="6350" marB="0" anchor="b">
                    <a:lnL>
                      <a:noFill/>
                    </a:lnL>
                    <a:lnR>
                      <a:noFill/>
                    </a:lnR>
                    <a:lnT>
                      <a:noFill/>
                    </a:lnT>
                    <a:lnB>
                      <a:noFill/>
                    </a:lnB>
                  </a:tcPr>
                </a:tc>
                <a:tc>
                  <a:txBody>
                    <a:bodyPr/>
                    <a:lstStyle/>
                    <a:p>
                      <a:pPr algn="ctr" fontAlgn="b"/>
                      <a:r>
                        <a:rPr lang="is-IS" sz="1200" b="1" i="0" u="none" strike="noStrike" dirty="0" smtClean="0">
                          <a:solidFill>
                            <a:srgbClr val="000000"/>
                          </a:solidFill>
                          <a:effectLst/>
                          <a:latin typeface="Calibri" charset="0"/>
                        </a:rPr>
                        <a:t>628</a:t>
                      </a:r>
                      <a:endParaRPr lang="is-IS" sz="1200" b="1" i="0" u="none" strike="noStrike" dirty="0">
                        <a:solidFill>
                          <a:srgbClr val="000000"/>
                        </a:solidFill>
                        <a:effectLst/>
                        <a:latin typeface="Calibri" charset="0"/>
                      </a:endParaRPr>
                    </a:p>
                  </a:txBody>
                  <a:tcPr marL="6350" marR="6350" marT="6350" marB="0" anchor="b">
                    <a:lnL>
                      <a:noFill/>
                    </a:lnL>
                    <a:lnR>
                      <a:noFill/>
                    </a:lnR>
                    <a:lnT>
                      <a:noFill/>
                    </a:lnT>
                    <a:lnB>
                      <a:noFill/>
                    </a:lnB>
                  </a:tcPr>
                </a:tc>
              </a:tr>
              <a:tr h="377609">
                <a:tc>
                  <a:txBody>
                    <a:bodyPr/>
                    <a:lstStyle/>
                    <a:p>
                      <a:pPr algn="l" fontAlgn="b"/>
                      <a:r>
                        <a:rPr lang="en-US" sz="1200" b="1" i="0" u="none" strike="noStrike">
                          <a:solidFill>
                            <a:srgbClr val="000000"/>
                          </a:solidFill>
                          <a:effectLst/>
                          <a:latin typeface="Calibri" charset="0"/>
                        </a:rPr>
                        <a:t>Microsoft</a:t>
                      </a:r>
                    </a:p>
                  </a:txBody>
                  <a:tcPr marL="6350" marR="6350" marT="6350" marB="0" anchor="b">
                    <a:lnL>
                      <a:noFill/>
                    </a:lnL>
                    <a:lnR>
                      <a:noFill/>
                    </a:lnR>
                    <a:lnT>
                      <a:noFill/>
                    </a:lnT>
                    <a:lnB>
                      <a:noFill/>
                    </a:lnB>
                  </a:tcPr>
                </a:tc>
                <a:tc>
                  <a:txBody>
                    <a:bodyPr/>
                    <a:lstStyle/>
                    <a:p>
                      <a:pPr algn="ctr" fontAlgn="b"/>
                      <a:r>
                        <a:rPr lang="en-US" sz="1200" b="1" i="0" u="none" strike="noStrike" dirty="0" smtClean="0">
                          <a:solidFill>
                            <a:srgbClr val="000000"/>
                          </a:solidFill>
                          <a:effectLst/>
                          <a:latin typeface="Calibri" charset="0"/>
                        </a:rPr>
                        <a:t>528</a:t>
                      </a:r>
                      <a:endParaRPr lang="en-US" sz="1200" b="1" i="0" u="none" strike="noStrike" dirty="0">
                        <a:solidFill>
                          <a:srgbClr val="000000"/>
                        </a:solidFill>
                        <a:effectLst/>
                        <a:latin typeface="Calibri" charset="0"/>
                      </a:endParaRPr>
                    </a:p>
                  </a:txBody>
                  <a:tcPr marL="6350" marR="6350" marT="6350" marB="0" anchor="b">
                    <a:lnL>
                      <a:noFill/>
                    </a:lnL>
                    <a:lnR>
                      <a:noFill/>
                    </a:lnR>
                    <a:lnT>
                      <a:noFill/>
                    </a:lnT>
                    <a:lnB>
                      <a:noFill/>
                    </a:lnB>
                  </a:tcPr>
                </a:tc>
              </a:tr>
              <a:tr h="377609">
                <a:tc>
                  <a:txBody>
                    <a:bodyPr/>
                    <a:lstStyle/>
                    <a:p>
                      <a:pPr algn="l" fontAlgn="b"/>
                      <a:r>
                        <a:rPr lang="en-US" sz="1200" b="1" i="0" u="none" strike="noStrike" dirty="0">
                          <a:solidFill>
                            <a:srgbClr val="000000"/>
                          </a:solidFill>
                          <a:effectLst/>
                          <a:latin typeface="Calibri" charset="0"/>
                        </a:rPr>
                        <a:t>Amazon</a:t>
                      </a:r>
                    </a:p>
                  </a:txBody>
                  <a:tcPr marL="6350" marR="6350" marT="6350" marB="0" anchor="b">
                    <a:lnL>
                      <a:noFill/>
                    </a:lnL>
                    <a:lnR>
                      <a:noFill/>
                    </a:lnR>
                    <a:lnT>
                      <a:noFill/>
                    </a:lnT>
                    <a:lnB>
                      <a:noFill/>
                    </a:lnB>
                  </a:tcPr>
                </a:tc>
                <a:tc>
                  <a:txBody>
                    <a:bodyPr/>
                    <a:lstStyle/>
                    <a:p>
                      <a:pPr algn="ctr" fontAlgn="b"/>
                      <a:r>
                        <a:rPr lang="is-IS" sz="1200" b="1" i="0" u="none" strike="noStrike" dirty="0" smtClean="0">
                          <a:solidFill>
                            <a:srgbClr val="000000"/>
                          </a:solidFill>
                          <a:effectLst/>
                          <a:latin typeface="Calibri" charset="0"/>
                        </a:rPr>
                        <a:t>466</a:t>
                      </a:r>
                      <a:endParaRPr lang="is-IS" sz="1200" b="1" i="0" u="none" strike="noStrike" dirty="0">
                        <a:solidFill>
                          <a:srgbClr val="000000"/>
                        </a:solidFill>
                        <a:effectLst/>
                        <a:latin typeface="Calibri" charset="0"/>
                      </a:endParaRPr>
                    </a:p>
                  </a:txBody>
                  <a:tcPr marL="6350" marR="6350" marT="6350" marB="0" anchor="b">
                    <a:lnL>
                      <a:noFill/>
                    </a:lnL>
                    <a:lnR>
                      <a:noFill/>
                    </a:lnR>
                    <a:lnT>
                      <a:noFill/>
                    </a:lnT>
                    <a:lnB>
                      <a:noFill/>
                    </a:lnB>
                  </a:tcPr>
                </a:tc>
              </a:tr>
              <a:tr h="460998">
                <a:tc>
                  <a:txBody>
                    <a:bodyPr/>
                    <a:lstStyle/>
                    <a:p>
                      <a:pPr algn="l" fontAlgn="b"/>
                      <a:r>
                        <a:rPr lang="en-US" sz="1200" b="0" i="0" u="none" strike="noStrike">
                          <a:solidFill>
                            <a:srgbClr val="000000"/>
                          </a:solidFill>
                          <a:effectLst/>
                          <a:latin typeface="Calibri" charset="0"/>
                        </a:rPr>
                        <a:t>Berkshire Hathaway</a:t>
                      </a:r>
                    </a:p>
                  </a:txBody>
                  <a:tcPr marL="6350" marR="6350" marT="6350" marB="0" anchor="b">
                    <a:lnL>
                      <a:noFill/>
                    </a:lnL>
                    <a:lnR>
                      <a:noFill/>
                    </a:lnR>
                    <a:lnT>
                      <a:noFill/>
                    </a:lnT>
                    <a:lnB>
                      <a:noFill/>
                    </a:lnB>
                  </a:tcPr>
                </a:tc>
                <a:tc>
                  <a:txBody>
                    <a:bodyPr/>
                    <a:lstStyle/>
                    <a:p>
                      <a:pPr algn="ctr" fontAlgn="b"/>
                      <a:r>
                        <a:rPr lang="en-US" sz="1200" b="0" i="0" u="none" strike="noStrike" dirty="0" smtClean="0">
                          <a:solidFill>
                            <a:srgbClr val="000000"/>
                          </a:solidFill>
                          <a:effectLst/>
                          <a:latin typeface="Calibri" charset="0"/>
                        </a:rPr>
                        <a:t>418</a:t>
                      </a:r>
                      <a:endParaRPr lang="en-US" sz="1200" b="0" i="0" u="none" strike="noStrike" dirty="0">
                        <a:solidFill>
                          <a:srgbClr val="000000"/>
                        </a:solidFill>
                        <a:effectLst/>
                        <a:latin typeface="Calibri" charset="0"/>
                      </a:endParaRPr>
                    </a:p>
                  </a:txBody>
                  <a:tcPr marL="6350" marR="6350" marT="6350" marB="0" anchor="b">
                    <a:lnL>
                      <a:noFill/>
                    </a:lnL>
                    <a:lnR>
                      <a:noFill/>
                    </a:lnR>
                    <a:lnT>
                      <a:noFill/>
                    </a:lnT>
                    <a:lnB>
                      <a:noFill/>
                    </a:lnB>
                  </a:tcPr>
                </a:tc>
              </a:tr>
              <a:tr h="377609">
                <a:tc>
                  <a:txBody>
                    <a:bodyPr/>
                    <a:lstStyle/>
                    <a:p>
                      <a:pPr algn="l" fontAlgn="b"/>
                      <a:r>
                        <a:rPr lang="en-US" sz="1200" b="0" i="0" u="none" strike="noStrike" dirty="0" smtClean="0">
                          <a:solidFill>
                            <a:srgbClr val="000000"/>
                          </a:solidFill>
                          <a:effectLst/>
                          <a:latin typeface="Calibri" charset="0"/>
                        </a:rPr>
                        <a:t>Johnson &amp; Johnson</a:t>
                      </a:r>
                      <a:endParaRPr lang="en-US" sz="1200" b="0" i="0" u="none" strike="noStrike" dirty="0">
                        <a:solidFill>
                          <a:srgbClr val="000000"/>
                        </a:solidFill>
                        <a:effectLst/>
                        <a:latin typeface="Calibri" charset="0"/>
                      </a:endParaRPr>
                    </a:p>
                  </a:txBody>
                  <a:tcPr marL="6350" marR="6350" marT="6350" marB="0" anchor="b">
                    <a:lnL>
                      <a:noFill/>
                    </a:lnL>
                    <a:lnR>
                      <a:noFill/>
                    </a:lnR>
                    <a:lnT>
                      <a:noFill/>
                    </a:lnT>
                    <a:lnB>
                      <a:noFill/>
                    </a:lnB>
                  </a:tcPr>
                </a:tc>
                <a:tc>
                  <a:txBody>
                    <a:bodyPr/>
                    <a:lstStyle/>
                    <a:p>
                      <a:pPr algn="ctr" fontAlgn="b"/>
                      <a:r>
                        <a:rPr lang="uk-UA" sz="1200" b="0" i="0" u="none" strike="noStrike" dirty="0" smtClean="0">
                          <a:solidFill>
                            <a:srgbClr val="000000"/>
                          </a:solidFill>
                          <a:effectLst/>
                          <a:latin typeface="Calibri" charset="0"/>
                        </a:rPr>
                        <a:t>3</a:t>
                      </a:r>
                      <a:r>
                        <a:rPr lang="en-US" sz="1200" b="0" i="0" u="none" strike="noStrike" dirty="0" smtClean="0">
                          <a:solidFill>
                            <a:srgbClr val="000000"/>
                          </a:solidFill>
                          <a:effectLst/>
                          <a:latin typeface="Calibri" charset="0"/>
                        </a:rPr>
                        <a:t>57</a:t>
                      </a:r>
                      <a:endParaRPr lang="uk-UA" sz="1200" b="0" i="0" u="none" strike="noStrike" dirty="0">
                        <a:solidFill>
                          <a:srgbClr val="000000"/>
                        </a:solidFill>
                        <a:effectLst/>
                        <a:latin typeface="Calibri" charset="0"/>
                      </a:endParaRPr>
                    </a:p>
                  </a:txBody>
                  <a:tcPr marL="6350" marR="6350" marT="6350" marB="0" anchor="b">
                    <a:lnL>
                      <a:noFill/>
                    </a:lnL>
                    <a:lnR>
                      <a:noFill/>
                    </a:lnR>
                    <a:lnT>
                      <a:noFill/>
                    </a:lnT>
                    <a:lnB>
                      <a:noFill/>
                    </a:lnB>
                  </a:tcPr>
                </a:tc>
              </a:tr>
              <a:tr h="460998">
                <a:tc>
                  <a:txBody>
                    <a:bodyPr/>
                    <a:lstStyle/>
                    <a:p>
                      <a:pPr algn="l" fontAlgn="b"/>
                      <a:r>
                        <a:rPr lang="en-US" sz="1200" b="1" i="0" u="none" strike="noStrike" dirty="0" smtClean="0">
                          <a:solidFill>
                            <a:srgbClr val="000000"/>
                          </a:solidFill>
                          <a:effectLst/>
                          <a:latin typeface="Calibri" charset="0"/>
                        </a:rPr>
                        <a:t>Facebook</a:t>
                      </a:r>
                      <a:endParaRPr lang="en-US" sz="1200" b="0" i="0" u="none" strike="noStrike" dirty="0">
                        <a:solidFill>
                          <a:srgbClr val="000000"/>
                        </a:solidFill>
                        <a:effectLst/>
                        <a:latin typeface="Calibri" charset="0"/>
                      </a:endParaRPr>
                    </a:p>
                  </a:txBody>
                  <a:tcPr marL="6350" marR="6350" marT="6350" marB="0" anchor="b">
                    <a:lnL>
                      <a:noFill/>
                    </a:lnL>
                    <a:lnR>
                      <a:noFill/>
                    </a:lnR>
                    <a:lnT>
                      <a:noFill/>
                    </a:lnT>
                    <a:lnB>
                      <a:noFill/>
                    </a:lnB>
                  </a:tcPr>
                </a:tc>
                <a:tc>
                  <a:txBody>
                    <a:bodyPr/>
                    <a:lstStyle/>
                    <a:p>
                      <a:pPr algn="ctr" fontAlgn="b"/>
                      <a:r>
                        <a:rPr lang="is-IS" sz="1200" b="1" i="0" u="none" strike="noStrike" dirty="0" smtClean="0">
                          <a:solidFill>
                            <a:srgbClr val="000000"/>
                          </a:solidFill>
                          <a:effectLst/>
                          <a:latin typeface="Calibri" charset="0"/>
                        </a:rPr>
                        <a:t>357</a:t>
                      </a:r>
                      <a:endParaRPr lang="is-IS" sz="1200" b="1" i="0" u="none" strike="noStrike" dirty="0">
                        <a:solidFill>
                          <a:srgbClr val="000000"/>
                        </a:solidFill>
                        <a:effectLst/>
                        <a:latin typeface="Calibri" charset="0"/>
                      </a:endParaRPr>
                    </a:p>
                  </a:txBody>
                  <a:tcPr marL="6350" marR="6350" marT="6350" marB="0" anchor="b">
                    <a:lnL>
                      <a:noFill/>
                    </a:lnL>
                    <a:lnR>
                      <a:noFill/>
                    </a:lnR>
                    <a:lnT>
                      <a:noFill/>
                    </a:lnT>
                    <a:lnB>
                      <a:noFill/>
                    </a:lnB>
                  </a:tcPr>
                </a:tc>
              </a:tr>
              <a:tr h="377609">
                <a:tc>
                  <a:txBody>
                    <a:bodyPr/>
                    <a:lstStyle/>
                    <a:p>
                      <a:pPr algn="l" fontAlgn="b"/>
                      <a:r>
                        <a:rPr lang="en-US" sz="1200" b="1" i="0" u="none" strike="noStrike" dirty="0" smtClean="0">
                          <a:solidFill>
                            <a:srgbClr val="000000"/>
                          </a:solidFill>
                          <a:effectLst/>
                          <a:latin typeface="Calibri" charset="0"/>
                        </a:rPr>
                        <a:t>Alibaba Group</a:t>
                      </a:r>
                      <a:endParaRPr lang="en-US" sz="1200" b="1" i="0" u="none" strike="noStrike" dirty="0">
                        <a:solidFill>
                          <a:srgbClr val="000000"/>
                        </a:solidFill>
                        <a:effectLst/>
                        <a:latin typeface="Calibri" charset="0"/>
                      </a:endParaRPr>
                    </a:p>
                  </a:txBody>
                  <a:tcPr marL="6350" marR="6350" marT="6350" marB="0" anchor="b">
                    <a:lnL>
                      <a:noFill/>
                    </a:lnL>
                    <a:lnR>
                      <a:noFill/>
                    </a:lnR>
                    <a:lnT>
                      <a:noFill/>
                    </a:lnT>
                    <a:lnB>
                      <a:noFill/>
                    </a:lnB>
                  </a:tcPr>
                </a:tc>
                <a:tc>
                  <a:txBody>
                    <a:bodyPr/>
                    <a:lstStyle/>
                    <a:p>
                      <a:pPr algn="ctr" fontAlgn="b"/>
                      <a:r>
                        <a:rPr lang="ru-RU" sz="1200" b="1" i="0" u="none" strike="noStrike" dirty="0" smtClean="0">
                          <a:solidFill>
                            <a:srgbClr val="000000"/>
                          </a:solidFill>
                          <a:effectLst/>
                          <a:latin typeface="Calibri" charset="0"/>
                        </a:rPr>
                        <a:t>3</a:t>
                      </a:r>
                      <a:r>
                        <a:rPr lang="en-US" sz="1200" b="1" i="0" u="none" strike="noStrike" dirty="0" smtClean="0">
                          <a:solidFill>
                            <a:srgbClr val="000000"/>
                          </a:solidFill>
                          <a:effectLst/>
                          <a:latin typeface="Calibri" charset="0"/>
                        </a:rPr>
                        <a:t>56</a:t>
                      </a:r>
                      <a:endParaRPr lang="ru-RU" sz="1200" b="1" i="0" u="none" strike="noStrike" dirty="0">
                        <a:solidFill>
                          <a:srgbClr val="000000"/>
                        </a:solidFill>
                        <a:effectLst/>
                        <a:latin typeface="Calibri" charset="0"/>
                      </a:endParaRPr>
                    </a:p>
                  </a:txBody>
                  <a:tcPr marL="6350" marR="6350" marT="6350" marB="0" anchor="b">
                    <a:lnL>
                      <a:noFill/>
                    </a:lnL>
                    <a:lnR>
                      <a:noFill/>
                    </a:lnR>
                    <a:lnT>
                      <a:noFill/>
                    </a:lnT>
                    <a:lnB>
                      <a:noFill/>
                    </a:lnB>
                  </a:tcPr>
                </a:tc>
              </a:tr>
              <a:tr h="377609">
                <a:tc>
                  <a:txBody>
                    <a:bodyPr/>
                    <a:lstStyle/>
                    <a:p>
                      <a:pPr algn="l" fontAlgn="b"/>
                      <a:r>
                        <a:rPr lang="en-US" sz="1200" b="1" i="0" u="none" strike="noStrike" dirty="0" err="1" smtClean="0">
                          <a:solidFill>
                            <a:srgbClr val="000000"/>
                          </a:solidFill>
                          <a:effectLst/>
                          <a:latin typeface="Calibri" charset="0"/>
                        </a:rPr>
                        <a:t>Tencent</a:t>
                      </a:r>
                      <a:endParaRPr lang="en-US" sz="1200" b="1" i="0" u="none" strike="noStrike" dirty="0">
                        <a:solidFill>
                          <a:srgbClr val="000000"/>
                        </a:solidFill>
                        <a:effectLst/>
                        <a:latin typeface="Calibri" charset="0"/>
                      </a:endParaRPr>
                    </a:p>
                  </a:txBody>
                  <a:tcPr marL="6350" marR="6350" marT="6350" marB="0" anchor="b">
                    <a:lnL>
                      <a:noFill/>
                    </a:lnL>
                    <a:lnR>
                      <a:noFill/>
                    </a:lnR>
                    <a:lnT>
                      <a:noFill/>
                    </a:lnT>
                    <a:lnB>
                      <a:noFill/>
                    </a:lnB>
                  </a:tcPr>
                </a:tc>
                <a:tc>
                  <a:txBody>
                    <a:bodyPr/>
                    <a:lstStyle/>
                    <a:p>
                      <a:pPr algn="ctr" fontAlgn="b"/>
                      <a:r>
                        <a:rPr lang="is-IS" sz="1200" b="1" i="0" u="none" strike="noStrike" dirty="0" smtClean="0">
                          <a:solidFill>
                            <a:srgbClr val="000000"/>
                          </a:solidFill>
                          <a:effectLst/>
                          <a:latin typeface="Calibri" charset="0"/>
                        </a:rPr>
                        <a:t>344</a:t>
                      </a:r>
                      <a:endParaRPr lang="is-IS" sz="1200" b="1" i="0" u="none" strike="noStrike" dirty="0">
                        <a:solidFill>
                          <a:srgbClr val="000000"/>
                        </a:solidFill>
                        <a:effectLst/>
                        <a:latin typeface="Calibri" charset="0"/>
                      </a:endParaRPr>
                    </a:p>
                  </a:txBody>
                  <a:tcPr marL="6350" marR="6350" marT="6350" marB="0" anchor="b">
                    <a:lnL>
                      <a:noFill/>
                    </a:lnL>
                    <a:lnR>
                      <a:noFill/>
                    </a:lnR>
                    <a:lnT>
                      <a:noFill/>
                    </a:lnT>
                    <a:lnB>
                      <a:noFill/>
                    </a:lnB>
                  </a:tcPr>
                </a:tc>
              </a:tr>
              <a:tr h="377609">
                <a:tc>
                  <a:txBody>
                    <a:bodyPr/>
                    <a:lstStyle/>
                    <a:p>
                      <a:pPr algn="l" fontAlgn="b"/>
                      <a:r>
                        <a:rPr lang="en-US" sz="1200" b="0" i="0" u="none" strike="noStrike" dirty="0" smtClean="0">
                          <a:solidFill>
                            <a:srgbClr val="000000"/>
                          </a:solidFill>
                          <a:effectLst/>
                          <a:latin typeface="Calibri" charset="0"/>
                        </a:rPr>
                        <a:t>Exxon Mobil</a:t>
                      </a:r>
                      <a:endParaRPr lang="en-US" sz="1200" b="0" i="0" u="none" strike="noStrike" dirty="0">
                        <a:solidFill>
                          <a:srgbClr val="000000"/>
                        </a:solidFill>
                        <a:effectLst/>
                        <a:latin typeface="Calibri" charset="0"/>
                      </a:endParaRPr>
                    </a:p>
                  </a:txBody>
                  <a:tcPr marL="6350" marR="6350" marT="6350" marB="0" anchor="b">
                    <a:lnL>
                      <a:noFill/>
                    </a:lnL>
                    <a:lnR>
                      <a:noFill/>
                    </a:lnR>
                    <a:lnT>
                      <a:noFill/>
                    </a:lnT>
                    <a:lnB>
                      <a:noFill/>
                    </a:lnB>
                  </a:tcPr>
                </a:tc>
                <a:tc>
                  <a:txBody>
                    <a:bodyPr/>
                    <a:lstStyle/>
                    <a:p>
                      <a:pPr algn="ctr" fontAlgn="b"/>
                      <a:r>
                        <a:rPr lang="is-IS" sz="1200" b="0" i="0" u="none" strike="noStrike" dirty="0" smtClean="0">
                          <a:solidFill>
                            <a:srgbClr val="000000"/>
                          </a:solidFill>
                          <a:effectLst/>
                          <a:latin typeface="Calibri" charset="0"/>
                        </a:rPr>
                        <a:t>341</a:t>
                      </a:r>
                      <a:endParaRPr lang="is-IS" sz="1200" b="0" i="0" u="none" strike="noStrike" dirty="0">
                        <a:solidFill>
                          <a:srgbClr val="000000"/>
                        </a:solidFill>
                        <a:effectLst/>
                        <a:latin typeface="Calibri" charset="0"/>
                      </a:endParaRPr>
                    </a:p>
                  </a:txBody>
                  <a:tcPr marL="6350" marR="6350" marT="6350" marB="0" anchor="b">
                    <a:lnL>
                      <a:noFill/>
                    </a:lnL>
                    <a:lnR>
                      <a:noFill/>
                    </a:lnR>
                    <a:lnT>
                      <a:noFill/>
                    </a:lnT>
                    <a:lnB>
                      <a:noFill/>
                    </a:lnB>
                  </a:tcPr>
                </a:tc>
              </a:tr>
            </a:tbl>
          </a:graphicData>
        </a:graphic>
      </p:graphicFrame>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2324" y="2276872"/>
            <a:ext cx="432048" cy="404761"/>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7318" y="2660854"/>
            <a:ext cx="1202060" cy="39741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5656" y="3080611"/>
            <a:ext cx="1405384" cy="34122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1424" y="3540866"/>
            <a:ext cx="1113848" cy="35305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1481" y="4649762"/>
            <a:ext cx="1107678" cy="362777"/>
          </a:xfrm>
          <a:prstGeom prst="rect">
            <a:avLst/>
          </a:prstGeom>
        </p:spPr>
      </p:pic>
      <p:sp>
        <p:nvSpPr>
          <p:cNvPr id="3" name="Freeform 2"/>
          <p:cNvSpPr/>
          <p:nvPr/>
        </p:nvSpPr>
        <p:spPr>
          <a:xfrm>
            <a:off x="2836718" y="2636912"/>
            <a:ext cx="2878282" cy="31173"/>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2836718" y="2996952"/>
            <a:ext cx="2878282" cy="31173"/>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2836718" y="3429000"/>
            <a:ext cx="2878282" cy="31173"/>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2836718" y="3789040"/>
            <a:ext cx="2878282" cy="31173"/>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2915816" y="5084282"/>
            <a:ext cx="2878282" cy="31173"/>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44639" y="5013176"/>
            <a:ext cx="1123621" cy="525243"/>
          </a:xfrm>
          <a:prstGeom prst="rect">
            <a:avLst/>
          </a:prstGeom>
        </p:spPr>
      </p:pic>
      <p:sp>
        <p:nvSpPr>
          <p:cNvPr id="17" name="Freeform 16"/>
          <p:cNvSpPr/>
          <p:nvPr/>
        </p:nvSpPr>
        <p:spPr>
          <a:xfrm>
            <a:off x="2913631" y="5485157"/>
            <a:ext cx="2878282" cy="31173"/>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920186" y="5854859"/>
            <a:ext cx="2878282" cy="31173"/>
          </a:xfrm>
          <a:custGeom>
            <a:avLst/>
            <a:gdLst>
              <a:gd name="connsiteX0" fmla="*/ 0 w 2878282"/>
              <a:gd name="connsiteY0" fmla="*/ 31173 h 31173"/>
              <a:gd name="connsiteX1" fmla="*/ 862446 w 2878282"/>
              <a:gd name="connsiteY1" fmla="*/ 10391 h 31173"/>
              <a:gd name="connsiteX2" fmla="*/ 1953491 w 2878282"/>
              <a:gd name="connsiteY2" fmla="*/ 0 h 31173"/>
              <a:gd name="connsiteX3" fmla="*/ 2878282 w 2878282"/>
              <a:gd name="connsiteY3" fmla="*/ 31173 h 31173"/>
            </a:gdLst>
            <a:ahLst/>
            <a:cxnLst>
              <a:cxn ang="0">
                <a:pos x="connsiteX0" y="connsiteY0"/>
              </a:cxn>
              <a:cxn ang="0">
                <a:pos x="connsiteX1" y="connsiteY1"/>
              </a:cxn>
              <a:cxn ang="0">
                <a:pos x="connsiteX2" y="connsiteY2"/>
              </a:cxn>
              <a:cxn ang="0">
                <a:pos x="connsiteX3" y="connsiteY3"/>
              </a:cxn>
            </a:cxnLst>
            <a:rect l="l" t="t" r="r" b="b"/>
            <a:pathLst>
              <a:path w="2878282" h="31173">
                <a:moveTo>
                  <a:pt x="0" y="31173"/>
                </a:moveTo>
                <a:lnTo>
                  <a:pt x="862446" y="10391"/>
                </a:lnTo>
                <a:lnTo>
                  <a:pt x="1953491" y="0"/>
                </a:lnTo>
                <a:cubicBezTo>
                  <a:pt x="2289464" y="3464"/>
                  <a:pt x="2583873" y="17318"/>
                  <a:pt x="2878282" y="3117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44638" y="5614827"/>
            <a:ext cx="1234739" cy="186376"/>
          </a:xfrm>
          <a:prstGeom prst="rect">
            <a:avLst/>
          </a:prstGeom>
        </p:spPr>
      </p:pic>
      <p:sp>
        <p:nvSpPr>
          <p:cNvPr id="21" name="Title 1"/>
          <p:cNvSpPr txBox="1">
            <a:spLocks/>
          </p:cNvSpPr>
          <p:nvPr/>
        </p:nvSpPr>
        <p:spPr>
          <a:xfrm>
            <a:off x="547936" y="427039"/>
            <a:ext cx="8352928" cy="1143000"/>
          </a:xfrm>
          <a:prstGeom prst="rect">
            <a:avLst/>
          </a:prstGeom>
        </p:spPr>
        <p:txBody>
          <a:bodyPr vert="horz" lIns="0" tIns="0" rIns="0" bIns="0" rtlCol="0" anchor="ctr">
            <a:normAutofit/>
          </a:bodyPr>
          <a:lstStyle>
            <a:lvl1pPr algn="l" defTabSz="1219170" rtl="0" eaLnBrk="1" latinLnBrk="0" hangingPunct="1">
              <a:spcBef>
                <a:spcPct val="0"/>
              </a:spcBef>
              <a:buNone/>
              <a:defRPr sz="4800" b="1" kern="1200">
                <a:solidFill>
                  <a:schemeClr val="tx1"/>
                </a:solidFill>
                <a:latin typeface="+mj-lt"/>
                <a:ea typeface="+mj-ea"/>
                <a:cs typeface="+mj-cs"/>
              </a:defRPr>
            </a:lvl1pPr>
          </a:lstStyle>
          <a:p>
            <a:r>
              <a:rPr lang="en-US" smtClean="0">
                <a:latin typeface="Powderfinger Type" charset="0"/>
                <a:ea typeface="Powderfinger Type" charset="0"/>
                <a:cs typeface="Powderfinger Type" charset="0"/>
              </a:rPr>
              <a:t>Who’s Gilding?</a:t>
            </a:r>
            <a:endParaRPr lang="en-US" dirty="0">
              <a:latin typeface="Powderfinger Type" charset="0"/>
              <a:ea typeface="Powderfinger Type" charset="0"/>
              <a:cs typeface="Powderfinger Type" charset="0"/>
            </a:endParaRPr>
          </a:p>
        </p:txBody>
      </p:sp>
    </p:spTree>
    <p:extLst>
      <p:ext uri="{BB962C8B-B14F-4D97-AF65-F5344CB8AC3E}">
        <p14:creationId xmlns:p14="http://schemas.microsoft.com/office/powerpoint/2010/main" val="4740816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352928" cy="1143000"/>
          </a:xfrm>
        </p:spPr>
        <p:txBody>
          <a:bodyPr>
            <a:normAutofit fontScale="90000"/>
          </a:bodyPr>
          <a:lstStyle/>
          <a:p>
            <a:r>
              <a:rPr lang="en-US" dirty="0" smtClean="0">
                <a:latin typeface="Powderfinger Type" charset="0"/>
                <a:ea typeface="Powderfinger Type" charset="0"/>
                <a:cs typeface="Powderfinger Type" charset="0"/>
              </a:rPr>
              <a:t>The Internet’s Gilded Age</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611559" y="1604798"/>
            <a:ext cx="7896877" cy="4565103"/>
          </a:xfrm>
        </p:spPr>
        <p:txBody>
          <a:bodyPr>
            <a:normAutofit/>
          </a:bodyPr>
          <a:lstStyle/>
          <a:p>
            <a:pPr marL="0" indent="0">
              <a:buNone/>
            </a:pPr>
            <a:r>
              <a:rPr lang="en-US" sz="2667" dirty="0"/>
              <a:t>These actors have enough market influence to set their own rules of engagement with:</a:t>
            </a:r>
          </a:p>
          <a:p>
            <a:pPr lvl="1"/>
            <a:r>
              <a:rPr lang="en-US" sz="2133" dirty="0"/>
              <a:t>Users,</a:t>
            </a:r>
          </a:p>
          <a:p>
            <a:pPr lvl="1"/>
            <a:r>
              <a:rPr lang="en-US" sz="2133" dirty="0"/>
              <a:t>Each other,</a:t>
            </a:r>
          </a:p>
          <a:p>
            <a:pPr lvl="1"/>
            <a:r>
              <a:rPr lang="en-US" sz="2133" dirty="0"/>
              <a:t>Third party suppliers,</a:t>
            </a:r>
          </a:p>
          <a:p>
            <a:pPr lvl="1"/>
            <a:r>
              <a:rPr lang="en-US" sz="2133" dirty="0"/>
              <a:t>Regulators and </a:t>
            </a:r>
            <a:r>
              <a:rPr lang="en-US" sz="2133" dirty="0" smtClean="0"/>
              <a:t>Governments</a:t>
            </a:r>
            <a:endParaRPr lang="en-US" sz="2133" dirty="0"/>
          </a:p>
          <a:p>
            <a:pPr marL="0" indent="0">
              <a:buNone/>
            </a:pPr>
            <a:r>
              <a:rPr lang="en-US" sz="2667" dirty="0"/>
              <a:t>By taking a leading position with these emergent technologies, these players are able to amass vast fortunes, with little in the way of accountability to a broader common public good</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49</a:t>
            </a:fld>
            <a:endParaRPr lang="en-AU" kern="0" dirty="0"/>
          </a:p>
        </p:txBody>
      </p:sp>
    </p:spTree>
    <p:extLst>
      <p:ext uri="{BB962C8B-B14F-4D97-AF65-F5344CB8AC3E}">
        <p14:creationId xmlns:p14="http://schemas.microsoft.com/office/powerpoint/2010/main" val="332537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969" y="269776"/>
            <a:ext cx="11041228" cy="1143000"/>
          </a:xfrm>
        </p:spPr>
        <p:txBody>
          <a:bodyPr/>
          <a:lstStyle/>
          <a:p>
            <a:r>
              <a:rPr lang="en-US" dirty="0" smtClean="0">
                <a:latin typeface="Powderfinger Type" charset="0"/>
                <a:ea typeface="Powderfinger Type" charset="0"/>
                <a:cs typeface="Powderfinger Type" charset="0"/>
              </a:rPr>
              <a:t>Our Heritage</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2555776" y="2996953"/>
            <a:ext cx="5472608" cy="2664296"/>
          </a:xfrm>
        </p:spPr>
        <p:txBody>
          <a:bodyPr/>
          <a:lstStyle/>
          <a:p>
            <a:pPr marL="0" indent="0">
              <a:spcAft>
                <a:spcPts val="600"/>
              </a:spcAft>
              <a:buNone/>
            </a:pPr>
            <a:r>
              <a:rPr lang="en-US" dirty="0" smtClean="0"/>
              <a:t>The Telephone Network</a:t>
            </a:r>
          </a:p>
        </p:txBody>
      </p:sp>
    </p:spTree>
    <p:extLst>
      <p:ext uri="{BB962C8B-B14F-4D97-AF65-F5344CB8AC3E}">
        <p14:creationId xmlns:p14="http://schemas.microsoft.com/office/powerpoint/2010/main" val="147832923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352928" cy="1143000"/>
          </a:xfrm>
        </p:spPr>
        <p:txBody>
          <a:bodyPr>
            <a:normAutofit fontScale="90000"/>
          </a:bodyPr>
          <a:lstStyle/>
          <a:p>
            <a:r>
              <a:rPr lang="en-US" dirty="0" smtClean="0">
                <a:latin typeface="Powderfinger Type" charset="0"/>
                <a:ea typeface="Powderfinger Type" charset="0"/>
                <a:cs typeface="Powderfinger Type" charset="0"/>
              </a:rPr>
              <a:t>The Internet’s Gilded Age</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611559" y="1604798"/>
            <a:ext cx="7896877" cy="4565103"/>
          </a:xfrm>
        </p:spPr>
        <p:txBody>
          <a:bodyPr>
            <a:normAutofit/>
          </a:bodyPr>
          <a:lstStyle/>
          <a:p>
            <a:pPr marL="0" indent="0">
              <a:buNone/>
            </a:pPr>
            <a:r>
              <a:rPr lang="en-US" sz="2667" dirty="0"/>
              <a:t>These actors have enough market influence to set their own rules of engagement with:</a:t>
            </a:r>
          </a:p>
          <a:p>
            <a:pPr lvl="1"/>
            <a:r>
              <a:rPr lang="en-US" sz="2133" dirty="0"/>
              <a:t>Users,</a:t>
            </a:r>
          </a:p>
          <a:p>
            <a:pPr lvl="1"/>
            <a:r>
              <a:rPr lang="en-US" sz="2133" dirty="0"/>
              <a:t>Each other,</a:t>
            </a:r>
          </a:p>
          <a:p>
            <a:pPr lvl="1"/>
            <a:r>
              <a:rPr lang="en-US" sz="2133" dirty="0"/>
              <a:t>Third party suppliers,</a:t>
            </a:r>
          </a:p>
          <a:p>
            <a:pPr lvl="1"/>
            <a:r>
              <a:rPr lang="en-US" sz="2133" dirty="0"/>
              <a:t>Regulators and </a:t>
            </a:r>
            <a:r>
              <a:rPr lang="en-US" sz="2133" dirty="0" smtClean="0"/>
              <a:t>Governments</a:t>
            </a:r>
            <a:endParaRPr lang="en-US" sz="2133" dirty="0"/>
          </a:p>
          <a:p>
            <a:pPr marL="0" indent="0">
              <a:buNone/>
            </a:pPr>
            <a:r>
              <a:rPr lang="en-US" sz="2667" dirty="0"/>
              <a:t>By taking a leading position with these emergent technologies, these players are able to amass vast fortunes, with little in the way of accountability to a broader common public good</a:t>
            </a:r>
          </a:p>
        </p:txBody>
      </p:sp>
      <p:sp>
        <p:nvSpPr>
          <p:cNvPr id="4" name="Slide Number Placeholder 3"/>
          <p:cNvSpPr>
            <a:spLocks noGrp="1"/>
          </p:cNvSpPr>
          <p:nvPr>
            <p:ph type="sldNum" sz="quarter" idx="4"/>
          </p:nvPr>
        </p:nvSpPr>
        <p:spPr/>
        <p:txBody>
          <a:bodyPr/>
          <a:lstStyle/>
          <a:p>
            <a:fld id="{38B2A337-2C29-4402-A0A2-E290C184D5D3}" type="slidenum">
              <a:rPr lang="en-AU" kern="0" smtClean="0"/>
              <a:pPr/>
              <a:t>50</a:t>
            </a:fld>
            <a:endParaRPr lang="en-AU" kern="0" dirty="0"/>
          </a:p>
        </p:txBody>
      </p:sp>
      <p:sp>
        <p:nvSpPr>
          <p:cNvPr id="5" name="TextBox 4"/>
          <p:cNvSpPr txBox="1"/>
          <p:nvPr/>
        </p:nvSpPr>
        <p:spPr>
          <a:xfrm rot="20861545">
            <a:off x="282229" y="2869195"/>
            <a:ext cx="8124060" cy="1077218"/>
          </a:xfrm>
          <a:prstGeom prst="rect">
            <a:avLst/>
          </a:prstGeom>
          <a:solidFill>
            <a:schemeClr val="bg1"/>
          </a:solidFill>
        </p:spPr>
        <p:txBody>
          <a:bodyPr wrap="square" rtlCol="0">
            <a:spAutoFit/>
          </a:bodyPr>
          <a:lstStyle/>
          <a:p>
            <a:pPr algn="ctr"/>
            <a:r>
              <a:rPr lang="en-US" sz="3200" dirty="0">
                <a:solidFill>
                  <a:schemeClr val="accent6">
                    <a:lumMod val="50000"/>
                  </a:schemeClr>
                </a:solidFill>
                <a:latin typeface="AhnbergHand" charset="0"/>
                <a:ea typeface="AhnbergHand" charset="0"/>
                <a:cs typeface="AhnbergHand" charset="0"/>
              </a:rPr>
              <a:t>Is this the Internet we were dreaming of?</a:t>
            </a:r>
          </a:p>
        </p:txBody>
      </p:sp>
    </p:spTree>
    <p:extLst>
      <p:ext uri="{BB962C8B-B14F-4D97-AF65-F5344CB8AC3E}">
        <p14:creationId xmlns:p14="http://schemas.microsoft.com/office/powerpoint/2010/main" val="18049481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Powderfinger Type" charset="0"/>
                <a:ea typeface="Powderfinger Type" charset="0"/>
                <a:cs typeface="Powderfinger Type" charset="0"/>
              </a:rPr>
              <a:t>What is this all about?</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p:txBody>
          <a:bodyPr>
            <a:normAutofit/>
          </a:bodyPr>
          <a:lstStyle/>
          <a:p>
            <a:pPr marL="0" indent="0">
              <a:buNone/>
            </a:pPr>
            <a:r>
              <a:rPr lang="en-US" sz="2800" dirty="0"/>
              <a:t>This is no longer just a conversation about </a:t>
            </a:r>
            <a:r>
              <a:rPr lang="en-US" sz="2800" dirty="0" smtClean="0"/>
              <a:t>changes in carriage </a:t>
            </a:r>
            <a:r>
              <a:rPr lang="en-US" sz="2800" dirty="0"/>
              <a:t>and </a:t>
            </a:r>
            <a:r>
              <a:rPr lang="en-US" sz="2800" dirty="0" smtClean="0"/>
              <a:t>communications within the Internet. </a:t>
            </a:r>
          </a:p>
          <a:p>
            <a:pPr marL="0" indent="0">
              <a:buNone/>
            </a:pPr>
            <a:r>
              <a:rPr lang="en-US" sz="2800" dirty="0" smtClean="0"/>
              <a:t>It </a:t>
            </a:r>
            <a:r>
              <a:rPr lang="en-US" sz="2800" dirty="0"/>
              <a:t>is probably not even a conversation about carriage and communications at all. </a:t>
            </a:r>
          </a:p>
          <a:p>
            <a:pPr marL="0" indent="0">
              <a:buNone/>
            </a:pPr>
            <a:endParaRPr lang="en-US" sz="2800"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51</a:t>
            </a:fld>
            <a:endParaRPr lang="en-AU" kern="0" dirty="0"/>
          </a:p>
        </p:txBody>
      </p:sp>
    </p:spTree>
    <p:extLst>
      <p:ext uri="{BB962C8B-B14F-4D97-AF65-F5344CB8AC3E}">
        <p14:creationId xmlns:p14="http://schemas.microsoft.com/office/powerpoint/2010/main" val="6081065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352928" cy="1143000"/>
          </a:xfrm>
        </p:spPr>
        <p:txBody>
          <a:bodyPr>
            <a:normAutofit fontScale="90000"/>
          </a:bodyPr>
          <a:lstStyle/>
          <a:p>
            <a:r>
              <a:rPr lang="en-US" dirty="0" smtClean="0">
                <a:latin typeface="Powderfinger Type" charset="0"/>
                <a:ea typeface="Powderfinger Type" charset="0"/>
                <a:cs typeface="Powderfinger Type" charset="0"/>
              </a:rPr>
              <a:t>What is this all about?</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p:txBody>
          <a:bodyPr>
            <a:normAutofit/>
          </a:bodyPr>
          <a:lstStyle/>
          <a:p>
            <a:pPr marL="0" indent="0">
              <a:buNone/>
            </a:pPr>
            <a:r>
              <a:rPr lang="en-US" sz="2800" dirty="0" smtClean="0"/>
              <a:t>The </a:t>
            </a:r>
            <a:r>
              <a:rPr lang="en-US" sz="2800" dirty="0"/>
              <a:t>changing face of the Internet is no longer a matter of public communications, but a matter of public services. </a:t>
            </a:r>
            <a:endParaRPr lang="en-US" sz="2800" dirty="0" smtClean="0"/>
          </a:p>
          <a:p>
            <a:pPr marL="0" indent="0">
              <a:buNone/>
            </a:pPr>
            <a:r>
              <a:rPr lang="en-US" sz="2800" dirty="0" smtClean="0"/>
              <a:t>And </a:t>
            </a:r>
            <a:r>
              <a:rPr lang="en-US" sz="2800" dirty="0"/>
              <a:t>with this observation we are back to a more basic </a:t>
            </a:r>
            <a:r>
              <a:rPr lang="en-US" sz="2800" dirty="0" smtClean="0"/>
              <a:t>theme</a:t>
            </a:r>
            <a:r>
              <a:rPr lang="mr-IN" sz="2800" dirty="0" smtClean="0"/>
              <a:t>…</a:t>
            </a:r>
            <a:endParaRPr lang="en-US" sz="2800" dirty="0" smtClean="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52</a:t>
            </a:fld>
            <a:endParaRPr lang="en-AU" kern="0" dirty="0"/>
          </a:p>
        </p:txBody>
      </p:sp>
    </p:spTree>
    <p:extLst>
      <p:ext uri="{BB962C8B-B14F-4D97-AF65-F5344CB8AC3E}">
        <p14:creationId xmlns:p14="http://schemas.microsoft.com/office/powerpoint/2010/main" val="17683881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Powderfinger Type" charset="0"/>
                <a:ea typeface="Powderfinger Type" charset="0"/>
                <a:cs typeface="Powderfinger Type" charset="0"/>
              </a:rPr>
              <a:t>What is this all about?</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971600" y="1628800"/>
            <a:ext cx="7587496" cy="4565103"/>
          </a:xfrm>
        </p:spPr>
        <p:txBody>
          <a:bodyPr>
            <a:noAutofit/>
          </a:bodyPr>
          <a:lstStyle/>
          <a:p>
            <a:pPr marL="0" indent="0">
              <a:buNone/>
            </a:pPr>
            <a:r>
              <a:rPr lang="en-US" sz="2400" dirty="0" smtClean="0"/>
              <a:t>The </a:t>
            </a:r>
            <a:r>
              <a:rPr lang="en-US" sz="2400" dirty="0"/>
              <a:t>essential topic of </a:t>
            </a:r>
            <a:r>
              <a:rPr lang="en-US" sz="2400" dirty="0" smtClean="0"/>
              <a:t>this </a:t>
            </a:r>
            <a:r>
              <a:rPr lang="en-US" sz="2400" dirty="0"/>
              <a:t>conversation is how </a:t>
            </a:r>
            <a:r>
              <a:rPr lang="en-US" sz="2400" dirty="0" smtClean="0"/>
              <a:t>we can strike </a:t>
            </a:r>
            <a:r>
              <a:rPr lang="en-US" sz="2400" dirty="0"/>
              <a:t>a sustainable balance between a rapacious private sector that has amassed overarching control of the digital service and content space, and the needs of the larger society in which we all would like some equity of opportunity to thrive and benefit from the outcomes of this new digital age</a:t>
            </a:r>
            <a:r>
              <a:rPr lang="en-US" sz="2400" dirty="0" smtClean="0"/>
              <a:t>.</a:t>
            </a:r>
            <a:endParaRPr lang="en-US" sz="2400"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53</a:t>
            </a:fld>
            <a:endParaRPr lang="en-AU" kern="0" dirty="0"/>
          </a:p>
        </p:txBody>
      </p:sp>
    </p:spTree>
    <p:extLst>
      <p:ext uri="{BB962C8B-B14F-4D97-AF65-F5344CB8AC3E}">
        <p14:creationId xmlns:p14="http://schemas.microsoft.com/office/powerpoint/2010/main" val="1262482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4607" y="2901159"/>
            <a:ext cx="4914900" cy="1325563"/>
          </a:xfrm>
        </p:spPr>
        <p:txBody>
          <a:bodyPr>
            <a:normAutofit/>
          </a:bodyPr>
          <a:lstStyle/>
          <a:p>
            <a:r>
              <a:rPr lang="en-US" sz="6400">
                <a:latin typeface="Max's Handwritin" charset="0"/>
                <a:ea typeface="Max's Handwritin" charset="0"/>
                <a:cs typeface="Max's Handwritin" charset="0"/>
              </a:rPr>
              <a:t>Thanks!</a:t>
            </a:r>
            <a:endParaRPr lang="en-US" sz="6400" dirty="0">
              <a:latin typeface="Max's Handwritin" charset="0"/>
              <a:ea typeface="Max's Handwritin" charset="0"/>
              <a:cs typeface="Max's Handwritin" charset="0"/>
            </a:endParaRPr>
          </a:p>
        </p:txBody>
      </p:sp>
    </p:spTree>
    <p:extLst>
      <p:ext uri="{BB962C8B-B14F-4D97-AF65-F5344CB8AC3E}">
        <p14:creationId xmlns:p14="http://schemas.microsoft.com/office/powerpoint/2010/main" val="588152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124744" y="-1827584"/>
            <a:ext cx="13153461" cy="10774167"/>
          </a:xfrm>
          <a:prstGeom prst="rect">
            <a:avLst/>
          </a:prstGeom>
        </p:spPr>
      </p:pic>
      <p:sp>
        <p:nvSpPr>
          <p:cNvPr id="5" name="Title 1"/>
          <p:cNvSpPr txBox="1">
            <a:spLocks/>
          </p:cNvSpPr>
          <p:nvPr/>
        </p:nvSpPr>
        <p:spPr>
          <a:xfrm>
            <a:off x="601959" y="340261"/>
            <a:ext cx="12250961" cy="1143000"/>
          </a:xfrm>
          <a:prstGeom prst="rect">
            <a:avLst/>
          </a:prstGeom>
        </p:spPr>
        <p:txBody>
          <a:bodyPr vert="horz" lIns="0" tIns="0" rIns="0" bIns="0" rtlCol="0" anchor="ctr">
            <a:normAutofit/>
          </a:bodyPr>
          <a:lstStyle>
            <a:lvl1pPr algn="l" defTabSz="914400" rtl="0" eaLnBrk="1" latinLnBrk="0" hangingPunct="1">
              <a:spcBef>
                <a:spcPct val="0"/>
              </a:spcBef>
              <a:buNone/>
              <a:defRPr sz="3600" b="1" kern="1200">
                <a:solidFill>
                  <a:schemeClr val="tx1"/>
                </a:solidFill>
                <a:latin typeface="+mj-lt"/>
                <a:ea typeface="+mj-ea"/>
                <a:cs typeface="+mj-cs"/>
              </a:defRPr>
            </a:lvl1pPr>
          </a:lstStyle>
          <a:p>
            <a:endParaRPr lang="en-US" sz="4800" dirty="0"/>
          </a:p>
        </p:txBody>
      </p:sp>
    </p:spTree>
    <p:extLst>
      <p:ext uri="{BB962C8B-B14F-4D97-AF65-F5344CB8AC3E}">
        <p14:creationId xmlns:p14="http://schemas.microsoft.com/office/powerpoint/2010/main" val="4625704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969" y="269776"/>
            <a:ext cx="11041228" cy="1143000"/>
          </a:xfrm>
        </p:spPr>
        <p:txBody>
          <a:bodyPr/>
          <a:lstStyle/>
          <a:p>
            <a:r>
              <a:rPr lang="en-US" dirty="0" smtClean="0">
                <a:latin typeface="Powderfinger Type" charset="0"/>
                <a:ea typeface="Powderfinger Type" charset="0"/>
                <a:cs typeface="Powderfinger Type" charset="0"/>
              </a:rPr>
              <a:t>Our Heritage</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595982" y="1423666"/>
            <a:ext cx="8008466" cy="4565103"/>
          </a:xfrm>
        </p:spPr>
        <p:txBody>
          <a:bodyPr/>
          <a:lstStyle/>
          <a:p>
            <a:pPr marL="0" indent="0">
              <a:spcAft>
                <a:spcPts val="600"/>
              </a:spcAft>
              <a:buNone/>
            </a:pPr>
            <a:r>
              <a:rPr lang="en-US" dirty="0" smtClean="0"/>
              <a:t>The Telephone Network:</a:t>
            </a:r>
          </a:p>
          <a:p>
            <a:pPr marL="457189" lvl="1" indent="0">
              <a:spcAft>
                <a:spcPts val="600"/>
              </a:spcAft>
              <a:buNone/>
            </a:pPr>
            <a:r>
              <a:rPr lang="en-US" dirty="0" smtClean="0"/>
              <a:t>The major technical achievement of the twentieth century</a:t>
            </a:r>
          </a:p>
          <a:p>
            <a:pPr lvl="1">
              <a:spcAft>
                <a:spcPts val="600"/>
              </a:spcAft>
            </a:pPr>
            <a:r>
              <a:rPr lang="en-US" dirty="0" smtClean="0"/>
              <a:t>Connected handsets to handsets</a:t>
            </a:r>
          </a:p>
          <a:p>
            <a:pPr lvl="1">
              <a:spcAft>
                <a:spcPts val="600"/>
              </a:spcAft>
            </a:pPr>
            <a:r>
              <a:rPr lang="en-US" dirty="0" smtClean="0"/>
              <a:t>The network was intentionally transparent</a:t>
            </a:r>
          </a:p>
          <a:p>
            <a:pPr lvl="1">
              <a:spcAft>
                <a:spcPts val="600"/>
              </a:spcAft>
            </a:pPr>
            <a:r>
              <a:rPr lang="en-US" dirty="0" smtClean="0"/>
              <a:t>Real time virtual circuit support between connected edge devices</a:t>
            </a:r>
          </a:p>
          <a:p>
            <a:pPr lvl="1">
              <a:spcAft>
                <a:spcPts val="600"/>
              </a:spcAft>
            </a:pPr>
            <a:r>
              <a:rPr lang="en-US" dirty="0" smtClean="0"/>
              <a:t>Network-centric architecture with minimal functionality in the edge devices</a:t>
            </a:r>
            <a:endParaRPr lang="en-US" dirty="0"/>
          </a:p>
        </p:txBody>
      </p:sp>
    </p:spTree>
    <p:extLst>
      <p:ext uri="{BB962C8B-B14F-4D97-AF65-F5344CB8AC3E}">
        <p14:creationId xmlns:p14="http://schemas.microsoft.com/office/powerpoint/2010/main" val="11942691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68693" y="-219405"/>
            <a:ext cx="13153461" cy="7889376"/>
          </a:xfrm>
          <a:prstGeom prst="rect">
            <a:avLst/>
          </a:prstGeom>
        </p:spPr>
      </p:pic>
      <p:sp>
        <p:nvSpPr>
          <p:cNvPr id="2" name="Title 1"/>
          <p:cNvSpPr>
            <a:spLocks noGrp="1"/>
          </p:cNvSpPr>
          <p:nvPr>
            <p:ph type="title"/>
          </p:nvPr>
        </p:nvSpPr>
        <p:spPr>
          <a:xfrm>
            <a:off x="635563" y="269776"/>
            <a:ext cx="11137237" cy="1143000"/>
          </a:xfrm>
        </p:spPr>
        <p:txBody>
          <a:bodyPr/>
          <a:lstStyle/>
          <a:p>
            <a:r>
              <a:rPr lang="en-US" sz="5333" dirty="0">
                <a:latin typeface="Powderfinger Type" charset="0"/>
                <a:ea typeface="Powderfinger Type" charset="0"/>
                <a:cs typeface="Powderfinger Type" charset="0"/>
              </a:rPr>
              <a:t>Computer Networks</a:t>
            </a:r>
            <a:endParaRPr lang="en-US" dirty="0">
              <a:latin typeface="Powderfinger Type" charset="0"/>
              <a:ea typeface="Powderfinger Type" charset="0"/>
              <a:cs typeface="Powderfinger Type" charset="0"/>
            </a:endParaRPr>
          </a:p>
        </p:txBody>
      </p:sp>
      <p:sp>
        <p:nvSpPr>
          <p:cNvPr id="5" name="Rectangle 4"/>
          <p:cNvSpPr/>
          <p:nvPr/>
        </p:nvSpPr>
        <p:spPr>
          <a:xfrm>
            <a:off x="1571667" y="644691"/>
            <a:ext cx="60959" cy="960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p:cNvSpPr/>
          <p:nvPr/>
        </p:nvSpPr>
        <p:spPr>
          <a:xfrm>
            <a:off x="507409" y="332656"/>
            <a:ext cx="7160935" cy="913007"/>
          </a:xfrm>
          <a:prstGeom prst="rect">
            <a:avLst/>
          </a:prstGeom>
        </p:spPr>
        <p:txBody>
          <a:bodyPr wrap="none">
            <a:spAutoFit/>
          </a:bodyPr>
          <a:lstStyle/>
          <a:p>
            <a:r>
              <a:rPr lang="en-US" sz="5333" b="1" dirty="0">
                <a:solidFill>
                  <a:schemeClr val="bg1"/>
                </a:solidFill>
                <a:latin typeface="Powderfinger Type" charset="0"/>
                <a:ea typeface="Powderfinger Type" charset="0"/>
                <a:cs typeface="Powderfinger Type" charset="0"/>
              </a:rPr>
              <a:t>Computer Networks</a:t>
            </a:r>
          </a:p>
        </p:txBody>
      </p:sp>
    </p:spTree>
    <p:extLst>
      <p:ext uri="{BB962C8B-B14F-4D97-AF65-F5344CB8AC3E}">
        <p14:creationId xmlns:p14="http://schemas.microsoft.com/office/powerpoint/2010/main" val="5304316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Powderfinger Type" charset="0"/>
                <a:ea typeface="Powderfinger Type" charset="0"/>
                <a:cs typeface="Powderfinger Type" charset="0"/>
              </a:rPr>
              <a:t>Computer Networks</a:t>
            </a:r>
            <a:endParaRPr lang="en-US" dirty="0">
              <a:latin typeface="Powderfinger Type" charset="0"/>
              <a:ea typeface="Powderfinger Type" charset="0"/>
              <a:cs typeface="Powderfinger Type" charset="0"/>
            </a:endParaRPr>
          </a:p>
        </p:txBody>
      </p:sp>
      <p:sp>
        <p:nvSpPr>
          <p:cNvPr id="3" name="Content Placeholder 2"/>
          <p:cNvSpPr>
            <a:spLocks noGrp="1"/>
          </p:cNvSpPr>
          <p:nvPr>
            <p:ph idx="1"/>
          </p:nvPr>
        </p:nvSpPr>
        <p:spPr>
          <a:xfrm>
            <a:off x="395536" y="1600202"/>
            <a:ext cx="8352928" cy="4997150"/>
          </a:xfrm>
        </p:spPr>
        <p:txBody>
          <a:bodyPr>
            <a:normAutofit/>
          </a:bodyPr>
          <a:lstStyle/>
          <a:p>
            <a:pPr marL="0" indent="0">
              <a:buNone/>
            </a:pPr>
            <a:r>
              <a:rPr lang="en-US" dirty="0" smtClean="0"/>
              <a:t>The original concept for computer networks was like the telephone </a:t>
            </a:r>
            <a:r>
              <a:rPr lang="en-US" smtClean="0"/>
              <a:t>network:</a:t>
            </a:r>
          </a:p>
          <a:p>
            <a:pPr marL="0" indent="0">
              <a:buNone/>
            </a:pPr>
            <a:endParaRPr lang="en-US" dirty="0" smtClean="0"/>
          </a:p>
          <a:p>
            <a:pPr lvl="1"/>
            <a:r>
              <a:rPr lang="en-US" dirty="0"/>
              <a:t>T</a:t>
            </a:r>
            <a:r>
              <a:rPr lang="en-US" dirty="0" smtClean="0"/>
              <a:t>he network was there to enable connected computers to exchange data</a:t>
            </a:r>
          </a:p>
          <a:p>
            <a:pPr lvl="2"/>
            <a:r>
              <a:rPr lang="en-US" dirty="0" smtClean="0"/>
              <a:t>All connected computers were able to initiate or receive “calls”</a:t>
            </a:r>
          </a:p>
          <a:p>
            <a:pPr lvl="2"/>
            <a:r>
              <a:rPr lang="en-US" dirty="0" smtClean="0"/>
              <a:t>A connected computer could not call ”the network” </a:t>
            </a:r>
            <a:r>
              <a:rPr lang="mr-IN" dirty="0" smtClean="0"/>
              <a:t>–</a:t>
            </a:r>
            <a:r>
              <a:rPr lang="en-US" dirty="0" smtClean="0"/>
              <a:t> the network was an invisible common substrate</a:t>
            </a:r>
          </a:p>
          <a:p>
            <a:pPr lvl="2"/>
            <a:r>
              <a:rPr lang="en-US" dirty="0" smtClean="0"/>
              <a:t>It made no difference if the network had active or passive internal elements</a:t>
            </a:r>
            <a:endParaRPr lang="en-US" dirty="0"/>
          </a:p>
        </p:txBody>
      </p:sp>
      <p:sp>
        <p:nvSpPr>
          <p:cNvPr id="4" name="Slide Number Placeholder 3"/>
          <p:cNvSpPr>
            <a:spLocks noGrp="1"/>
          </p:cNvSpPr>
          <p:nvPr>
            <p:ph type="sldNum" sz="quarter" idx="4"/>
          </p:nvPr>
        </p:nvSpPr>
        <p:spPr/>
        <p:txBody>
          <a:bodyPr/>
          <a:lstStyle/>
          <a:p>
            <a:fld id="{38B2A337-2C29-4402-A0A2-E290C184D5D3}" type="slidenum">
              <a:rPr lang="en-AU" kern="0" smtClean="0"/>
              <a:pPr/>
              <a:t>9</a:t>
            </a:fld>
            <a:endParaRPr lang="en-AU" kern="0" dirty="0"/>
          </a:p>
        </p:txBody>
      </p:sp>
    </p:spTree>
    <p:extLst>
      <p:ext uri="{BB962C8B-B14F-4D97-AF65-F5344CB8AC3E}">
        <p14:creationId xmlns:p14="http://schemas.microsoft.com/office/powerpoint/2010/main" val="424702761"/>
      </p:ext>
    </p:extLst>
  </p:cSld>
  <p:clrMapOvr>
    <a:masterClrMapping/>
  </p:clrMapOvr>
  <p:timing>
    <p:tnLst>
      <p:par>
        <p:cTn id="1" dur="indefinite" restart="never" nodeType="tmRoot"/>
      </p:par>
    </p:tnLst>
  </p:timing>
</p:sld>
</file>

<file path=ppt/theme/theme1.xml><?xml version="1.0" encoding="utf-8"?>
<a:theme xmlns:a="http://schemas.openxmlformats.org/drawingml/2006/main" name="APNIC33PowerPointTemplateFinal">
  <a:themeElements>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PNIC33PowerPointTemplateFinal">
  <a:themeElements>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APNIC33PowerPointTemplateFinal">
  <a:themeElements>
    <a:clrScheme name="APNIC">
      <a:dk1>
        <a:sysClr val="windowText" lastClr="000000"/>
      </a:dk1>
      <a:lt1>
        <a:sysClr val="window" lastClr="FFFFFF"/>
      </a:lt1>
      <a:dk2>
        <a:srgbClr val="000000"/>
      </a:dk2>
      <a:lt2>
        <a:srgbClr val="FFFFFF"/>
      </a:lt2>
      <a:accent1>
        <a:srgbClr val="004FBA"/>
      </a:accent1>
      <a:accent2>
        <a:srgbClr val="F27D0A"/>
      </a:accent2>
      <a:accent3>
        <a:srgbClr val="590F4A"/>
      </a:accent3>
      <a:accent4>
        <a:srgbClr val="166813"/>
      </a:accent4>
      <a:accent5>
        <a:srgbClr val="C40836"/>
      </a:accent5>
      <a:accent6>
        <a:srgbClr val="FFCF0A"/>
      </a:accent6>
      <a:hlink>
        <a:srgbClr val="5C5C5C"/>
      </a:hlink>
      <a:folHlink>
        <a:srgbClr val="00A2D7"/>
      </a:folHlink>
    </a:clrScheme>
    <a:fontScheme name="APNI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APNIC33PowerPointTemplateFinal.potx</Template>
  <TotalTime>2236</TotalTime>
  <Words>2215</Words>
  <Application>Microsoft Macintosh PowerPoint</Application>
  <PresentationFormat>On-screen Show (4:3)</PresentationFormat>
  <Paragraphs>309</Paragraphs>
  <Slides>54</Slides>
  <Notes>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54</vt:i4>
      </vt:variant>
    </vt:vector>
  </HeadingPairs>
  <TitlesOfParts>
    <vt:vector size="63" baseType="lpstr">
      <vt:lpstr>AhnbergHand</vt:lpstr>
      <vt:lpstr>Arial</vt:lpstr>
      <vt:lpstr>Calibri</vt:lpstr>
      <vt:lpstr>Courier</vt:lpstr>
      <vt:lpstr>Max's Handwritin</vt:lpstr>
      <vt:lpstr>Powderfinger Type</vt:lpstr>
      <vt:lpstr>APNIC33PowerPointTemplateFinal</vt:lpstr>
      <vt:lpstr>1_APNIC33PowerPointTemplateFinal</vt:lpstr>
      <vt:lpstr>3_APNIC33PowerPointTemplateFinal</vt:lpstr>
      <vt:lpstr>The Death of Transit and Beyond</vt:lpstr>
      <vt:lpstr>This presentation is not about any specific network details</vt:lpstr>
      <vt:lpstr>It’s about architecture</vt:lpstr>
      <vt:lpstr>It’s about architecture</vt:lpstr>
      <vt:lpstr>Our Heritage</vt:lpstr>
      <vt:lpstr>PowerPoint Presentation</vt:lpstr>
      <vt:lpstr>Our Heritage</vt:lpstr>
      <vt:lpstr>Computer Networks</vt:lpstr>
      <vt:lpstr>Computer Networks</vt:lpstr>
      <vt:lpstr>Internet Architecture (1980’s)</vt:lpstr>
      <vt:lpstr>Internet Architecture (1980’s)</vt:lpstr>
      <vt:lpstr>The Result was Revolutionary!</vt:lpstr>
      <vt:lpstr>PowerPoint Presentation</vt:lpstr>
      <vt:lpstr>PowerPoint Presentation</vt:lpstr>
      <vt:lpstr>The Result was Revolutionary!</vt:lpstr>
      <vt:lpstr>Internet Devolution</vt:lpstr>
      <vt:lpstr>Internet Devolution</vt:lpstr>
      <vt:lpstr>Network Role Segmentation</vt:lpstr>
      <vt:lpstr>Edge Role Segmentation</vt:lpstr>
      <vt:lpstr>Content vs Carriage</vt:lpstr>
      <vt:lpstr>Content vs Carriage</vt:lpstr>
      <vt:lpstr>Content Server</vt:lpstr>
      <vt:lpstr>The Tyranny of Distance</vt:lpstr>
      <vt:lpstr>Content Distribution</vt:lpstr>
      <vt:lpstr>Let them eat data!</vt:lpstr>
      <vt:lpstr>Role Reversal</vt:lpstr>
      <vt:lpstr>Who’s building now?</vt:lpstr>
      <vt:lpstr>Submarine Cables</vt:lpstr>
      <vt:lpstr>Today’s Internet Architecture</vt:lpstr>
      <vt:lpstr>Today’s Internet Architecture</vt:lpstr>
      <vt:lpstr>Transit?</vt:lpstr>
      <vt:lpstr>Transit?</vt:lpstr>
      <vt:lpstr>Internet Names and Addresses?</vt:lpstr>
      <vt:lpstr>It’s not just the Death of Transit …</vt:lpstr>
      <vt:lpstr>Exactly where are we?</vt:lpstr>
      <vt:lpstr>Policy?</vt:lpstr>
      <vt:lpstr>Policy?</vt:lpstr>
      <vt:lpstr>Content is Aggregating</vt:lpstr>
      <vt:lpstr>Content Consolidation</vt:lpstr>
      <vt:lpstr>The Large and the Largest</vt:lpstr>
      <vt:lpstr>Content is King</vt:lpstr>
      <vt:lpstr>Competition or Cartel?</vt:lpstr>
      <vt:lpstr>We’ve been here before…</vt:lpstr>
      <vt:lpstr>We’ve been here before…</vt:lpstr>
      <vt:lpstr>The Gilded Age</vt:lpstr>
      <vt:lpstr>The Gilded Age</vt:lpstr>
      <vt:lpstr>The Internet’s Gilded Age</vt:lpstr>
      <vt:lpstr>PowerPoint Presentation</vt:lpstr>
      <vt:lpstr>The Internet’s Gilded Age</vt:lpstr>
      <vt:lpstr>The Internet’s Gilded Age</vt:lpstr>
      <vt:lpstr>What is this all about?</vt:lpstr>
      <vt:lpstr>What is this all about?</vt:lpstr>
      <vt:lpstr>What is this all about?</vt:lpstr>
      <vt:lpstr>Thanks!</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APNIC PowerPoint Template</dc:title>
  <dc:creator>Rebekah</dc:creator>
  <cp:lastModifiedBy>Geoff Huston</cp:lastModifiedBy>
  <cp:revision>120</cp:revision>
  <cp:lastPrinted>2017-04-28T02:35:32Z</cp:lastPrinted>
  <dcterms:created xsi:type="dcterms:W3CDTF">2014-12-22T07:13:58Z</dcterms:created>
  <dcterms:modified xsi:type="dcterms:W3CDTF">2017-09-16T00:49:41Z</dcterms:modified>
</cp:coreProperties>
</file>