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8"/>
  </p:notesMasterIdLst>
  <p:handoutMasterIdLst>
    <p:handoutMasterId r:id="rId59"/>
  </p:handoutMasterIdLst>
  <p:sldIdLst>
    <p:sldId id="272" r:id="rId4"/>
    <p:sldId id="273" r:id="rId5"/>
    <p:sldId id="274" r:id="rId6"/>
    <p:sldId id="302" r:id="rId7"/>
    <p:sldId id="307" r:id="rId8"/>
    <p:sldId id="275" r:id="rId9"/>
    <p:sldId id="325" r:id="rId10"/>
    <p:sldId id="276" r:id="rId11"/>
    <p:sldId id="308" r:id="rId12"/>
    <p:sldId id="303" r:id="rId13"/>
    <p:sldId id="277" r:id="rId14"/>
    <p:sldId id="294" r:id="rId15"/>
    <p:sldId id="292" r:id="rId16"/>
    <p:sldId id="310" r:id="rId17"/>
    <p:sldId id="311" r:id="rId18"/>
    <p:sldId id="309" r:id="rId19"/>
    <p:sldId id="278" r:id="rId20"/>
    <p:sldId id="304" r:id="rId21"/>
    <p:sldId id="293" r:id="rId22"/>
    <p:sldId id="279" r:id="rId23"/>
    <p:sldId id="280" r:id="rId24"/>
    <p:sldId id="301" r:id="rId25"/>
    <p:sldId id="312" r:id="rId26"/>
    <p:sldId id="281" r:id="rId27"/>
    <p:sldId id="313" r:id="rId28"/>
    <p:sldId id="282" r:id="rId29"/>
    <p:sldId id="314" r:id="rId30"/>
    <p:sldId id="283" r:id="rId31"/>
    <p:sldId id="305" r:id="rId32"/>
    <p:sldId id="284" r:id="rId33"/>
    <p:sldId id="289" r:id="rId34"/>
    <p:sldId id="285" r:id="rId35"/>
    <p:sldId id="295" r:id="rId36"/>
    <p:sldId id="315" r:id="rId37"/>
    <p:sldId id="296" r:id="rId38"/>
    <p:sldId id="290" r:id="rId39"/>
    <p:sldId id="287" r:id="rId40"/>
    <p:sldId id="298" r:id="rId41"/>
    <p:sldId id="320" r:id="rId42"/>
    <p:sldId id="306" r:id="rId43"/>
    <p:sldId id="316" r:id="rId44"/>
    <p:sldId id="321" r:id="rId45"/>
    <p:sldId id="319" r:id="rId46"/>
    <p:sldId id="326" r:id="rId47"/>
    <p:sldId id="317" r:id="rId48"/>
    <p:sldId id="318" r:id="rId49"/>
    <p:sldId id="291" r:id="rId50"/>
    <p:sldId id="327" r:id="rId51"/>
    <p:sldId id="299" r:id="rId52"/>
    <p:sldId id="300" r:id="rId53"/>
    <p:sldId id="322" r:id="rId54"/>
    <p:sldId id="323" r:id="rId55"/>
    <p:sldId id="324" r:id="rId56"/>
    <p:sldId id="28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9" autoAdjust="0"/>
    <p:restoredTop sz="94671" autoAdjust="0"/>
  </p:normalViewPr>
  <p:slideViewPr>
    <p:cSldViewPr>
      <p:cViewPr>
        <p:scale>
          <a:sx n="123" d="100"/>
          <a:sy n="123" d="100"/>
        </p:scale>
        <p:origin x="2712" y="696"/>
      </p:cViewPr>
      <p:guideLst>
        <p:guide orient="horz" pos="216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5/17/17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17/5/17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204120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63354"/>
            <a:ext cx="8208912" cy="2160239"/>
          </a:xfrm>
        </p:spPr>
        <p:txBody>
          <a:bodyPr>
            <a:normAutofit/>
          </a:bodyPr>
          <a:lstStyle>
            <a:lvl1pPr algn="l">
              <a:defRPr sz="72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895600"/>
            <a:ext cx="8208912" cy="1752600"/>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74639"/>
            <a:ext cx="8352928" cy="1143000"/>
          </a:xfrm>
          <a:prstGeom prst="rect">
            <a:avLst/>
          </a:prstGeom>
        </p:spPr>
        <p:txBody>
          <a:bodyPr vert="horz" lIns="0" tIns="0" rIns="0" bIns="0" rtlCol="0" anchor="ctr">
            <a:normAutofit fontScale="92500"/>
          </a:body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600202"/>
            <a:ext cx="8352928" cy="4565103"/>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2"/>
            <a:ext cx="4104456"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2"/>
            <a:ext cx="4176464"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74639"/>
            <a:ext cx="8352928" cy="1143000"/>
          </a:xfrm>
          <a:prstGeom prst="rect">
            <a:avLst/>
          </a:prstGeom>
        </p:spPr>
        <p:txBody>
          <a:bodyPr vert="horz" lIns="0" tIns="0" rIns="0" bIns="0" rtlCol="0" anchor="ctr">
            <a:normAutofit fontScale="92500"/>
          </a:body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600202"/>
            <a:ext cx="8352928" cy="4565103"/>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2"/>
            <a:ext cx="4104456"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2"/>
            <a:ext cx="4176464"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63354"/>
            <a:ext cx="8208912" cy="2160239"/>
          </a:xfrm>
        </p:spPr>
        <p:txBody>
          <a:bodyPr>
            <a:normAutofit/>
          </a:bodyPr>
          <a:lstStyle>
            <a:lvl1pPr algn="l">
              <a:defRPr sz="72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895600"/>
            <a:ext cx="8208912" cy="1752600"/>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33639"/>
            <a:ext cx="9161995" cy="6868953"/>
          </a:xfrm>
          <a:prstGeom prst="rect">
            <a:avLst/>
          </a:prstGeom>
        </p:spPr>
      </p:pic>
      <p:sp>
        <p:nvSpPr>
          <p:cNvPr id="2" name="Title Placeholder 1"/>
          <p:cNvSpPr>
            <a:spLocks noGrp="1"/>
          </p:cNvSpPr>
          <p:nvPr>
            <p:ph type="title"/>
          </p:nvPr>
        </p:nvSpPr>
        <p:spPr>
          <a:xfrm>
            <a:off x="395536" y="274639"/>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2"/>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0360"/>
            <a:ext cx="9161995" cy="6868953"/>
          </a:xfrm>
          <a:prstGeom prst="rect">
            <a:avLst/>
          </a:prstGeom>
        </p:spPr>
      </p:pic>
      <p:sp>
        <p:nvSpPr>
          <p:cNvPr id="2" name="Title Placeholder 1"/>
          <p:cNvSpPr>
            <a:spLocks noGrp="1"/>
          </p:cNvSpPr>
          <p:nvPr>
            <p:ph type="title"/>
          </p:nvPr>
        </p:nvSpPr>
        <p:spPr>
          <a:xfrm>
            <a:off x="395536" y="274639"/>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2"/>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 y="20360"/>
            <a:ext cx="9161995" cy="6868952"/>
          </a:xfrm>
          <a:prstGeom prst="rect">
            <a:avLst/>
          </a:prstGeom>
        </p:spPr>
      </p:pic>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45.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8208912" cy="2160239"/>
          </a:xfrm>
        </p:spPr>
        <p:txBody>
          <a:bodyPr>
            <a:normAutofit fontScale="90000"/>
          </a:bodyPr>
          <a:lstStyle/>
          <a:p>
            <a:r>
              <a:rPr lang="en-US" sz="5333" dirty="0"/>
              <a:t>The Death of </a:t>
            </a:r>
            <a:r>
              <a:rPr lang="en-US" sz="5333" dirty="0" smtClean="0"/>
              <a:t>Transit</a:t>
            </a:r>
            <a:br>
              <a:rPr lang="en-US" sz="5333" dirty="0" smtClean="0"/>
            </a:br>
            <a:r>
              <a:rPr lang="en-US" sz="5333" dirty="0"/>
              <a:t/>
            </a:r>
            <a:br>
              <a:rPr lang="en-US" sz="5333" dirty="0"/>
            </a:br>
            <a:r>
              <a:rPr lang="en-US" sz="5333" dirty="0" smtClean="0"/>
              <a:t>and </a:t>
            </a:r>
            <a:r>
              <a:rPr lang="en-US" sz="5333" dirty="0"/>
              <a:t>Beyond</a:t>
            </a:r>
          </a:p>
        </p:txBody>
      </p:sp>
      <p:sp>
        <p:nvSpPr>
          <p:cNvPr id="3" name="Subtitle 2"/>
          <p:cNvSpPr>
            <a:spLocks noGrp="1"/>
          </p:cNvSpPr>
          <p:nvPr>
            <p:ph type="subTitle" idx="1"/>
          </p:nvPr>
        </p:nvSpPr>
        <p:spPr>
          <a:xfrm>
            <a:off x="-372549" y="4005064"/>
            <a:ext cx="9049005" cy="1752600"/>
          </a:xfrm>
        </p:spPr>
        <p:txBody>
          <a:bodyPr>
            <a:normAutofit/>
          </a:bodyPr>
          <a:lstStyle/>
          <a:p>
            <a:pPr algn="r"/>
            <a:r>
              <a:rPr lang="en-US" sz="2400" b="1" dirty="0">
                <a:solidFill>
                  <a:schemeClr val="bg1">
                    <a:lumMod val="50000"/>
                  </a:schemeClr>
                </a:solidFill>
                <a:latin typeface="Max's Handwritin" charset="0"/>
                <a:ea typeface="Max's Handwritin" charset="0"/>
                <a:cs typeface="Max's Handwritin" charset="0"/>
              </a:rPr>
              <a:t>Geoff Huston</a:t>
            </a:r>
          </a:p>
          <a:p>
            <a:pPr algn="r"/>
            <a:r>
              <a:rPr lang="en-US" sz="2400" b="1" dirty="0">
                <a:solidFill>
                  <a:schemeClr val="bg1">
                    <a:lumMod val="50000"/>
                  </a:schemeClr>
                </a:solidFill>
                <a:latin typeface="Max's Handwritin" charset="0"/>
                <a:ea typeface="Max's Handwritin" charset="0"/>
                <a:cs typeface="Max's Handwritin" charset="0"/>
              </a:rPr>
              <a:t>Chief Scientist, </a:t>
            </a:r>
            <a:r>
              <a:rPr lang="en-US" sz="2400" b="1" dirty="0" smtClean="0">
                <a:solidFill>
                  <a:schemeClr val="bg1">
                    <a:lumMod val="50000"/>
                  </a:schemeClr>
                </a:solidFill>
                <a:latin typeface="Max's Handwritin" charset="0"/>
                <a:ea typeface="Max's Handwritin" charset="0"/>
                <a:cs typeface="Max's Handwritin" charset="0"/>
              </a:rPr>
              <a:t>APNIC</a:t>
            </a:r>
          </a:p>
          <a:p>
            <a:pPr algn="r"/>
            <a:r>
              <a:rPr lang="en-US" sz="2400" b="1" dirty="0" smtClean="0">
                <a:solidFill>
                  <a:schemeClr val="bg1">
                    <a:lumMod val="50000"/>
                  </a:schemeClr>
                </a:solidFill>
                <a:latin typeface="Max's Handwritin" charset="0"/>
                <a:ea typeface="Max's Handwritin" charset="0"/>
                <a:cs typeface="Max's Handwritin" charset="0"/>
              </a:rPr>
              <a:t>May 2017</a:t>
            </a:r>
          </a:p>
          <a:p>
            <a:pPr algn="r"/>
            <a:endParaRPr lang="en-US" sz="2400" b="1" dirty="0">
              <a:solidFill>
                <a:schemeClr val="bg1">
                  <a:lumMod val="50000"/>
                </a:schemeClr>
              </a:solidFill>
              <a:latin typeface="Max's Handwritin" charset="0"/>
              <a:ea typeface="Max's Handwritin" charset="0"/>
              <a:cs typeface="Max's Handwritin" charset="0"/>
            </a:endParaRPr>
          </a:p>
        </p:txBody>
      </p:sp>
    </p:spTree>
    <p:extLst>
      <p:ext uri="{BB962C8B-B14F-4D97-AF65-F5344CB8AC3E}">
        <p14:creationId xmlns:p14="http://schemas.microsoft.com/office/powerpoint/2010/main" val="163286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Networks</a:t>
            </a:r>
            <a:endParaRPr lang="en-US" dirty="0"/>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sz="2800" dirty="0" smtClean="0"/>
              <a:t>These networks were similar to telephone networks:</a:t>
            </a:r>
          </a:p>
          <a:p>
            <a:pPr lvl="1">
              <a:spcAft>
                <a:spcPts val="600"/>
              </a:spcAft>
            </a:pPr>
            <a:r>
              <a:rPr lang="en-US" sz="2400" dirty="0" smtClean="0"/>
              <a:t>Connected computer to computer</a:t>
            </a:r>
          </a:p>
          <a:p>
            <a:pPr lvl="1">
              <a:spcAft>
                <a:spcPts val="600"/>
              </a:spcAft>
            </a:pPr>
            <a:r>
              <a:rPr lang="en-US" sz="2400" dirty="0" smtClean="0"/>
              <a:t>The network was intentionally transparent</a:t>
            </a:r>
          </a:p>
          <a:p>
            <a:pPr lvl="1">
              <a:spcAft>
                <a:spcPts val="600"/>
              </a:spcAft>
            </a:pPr>
            <a:r>
              <a:rPr lang="en-US" sz="2400" dirty="0" smtClean="0"/>
              <a:t>Computers were variously both clients and servers</a:t>
            </a:r>
          </a:p>
          <a:p>
            <a:pPr marL="0" indent="0">
              <a:spcAft>
                <a:spcPts val="600"/>
              </a:spcAft>
              <a:buNone/>
            </a:pPr>
            <a:endParaRPr lang="en-US" sz="1000" dirty="0" smtClean="0"/>
          </a:p>
          <a:p>
            <a:pPr marL="0" indent="0">
              <a:spcAft>
                <a:spcPts val="600"/>
              </a:spcAft>
              <a:buNone/>
            </a:pPr>
            <a:r>
              <a:rPr lang="en-US" sz="2800" dirty="0" smtClean="0"/>
              <a:t>And they were also different:</a:t>
            </a:r>
            <a:endParaRPr lang="en-US" sz="3466" dirty="0" smtClean="0"/>
          </a:p>
          <a:p>
            <a:pPr lvl="1">
              <a:spcAft>
                <a:spcPts val="600"/>
              </a:spcAft>
            </a:pPr>
            <a:r>
              <a:rPr lang="en-US" sz="2400" dirty="0" smtClean="0"/>
              <a:t>No requirement for real time synchronous transparency</a:t>
            </a:r>
          </a:p>
          <a:p>
            <a:pPr lvl="1">
              <a:spcAft>
                <a:spcPts val="600"/>
              </a:spcAft>
            </a:pPr>
            <a:r>
              <a:rPr lang="en-US" sz="2400" dirty="0" smtClean="0"/>
              <a:t>Provided the opportunity to drop synchronicity and virtual circuits and use packet-based networking</a:t>
            </a:r>
          </a:p>
          <a:p>
            <a:pPr lvl="2">
              <a:spcAft>
                <a:spcPts val="600"/>
              </a:spcAft>
            </a:pPr>
            <a:r>
              <a:rPr lang="en-US" sz="1800" dirty="0" smtClean="0"/>
              <a:t>This flexible form of network sharing enabled opportunities for higher efficiencies and lower costs</a:t>
            </a:r>
          </a:p>
        </p:txBody>
      </p:sp>
    </p:spTree>
    <p:extLst>
      <p:ext uri="{BB962C8B-B14F-4D97-AF65-F5344CB8AC3E}">
        <p14:creationId xmlns:p14="http://schemas.microsoft.com/office/powerpoint/2010/main" val="1906918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9947737" cy="1325563"/>
          </a:xfrm>
        </p:spPr>
        <p:txBody>
          <a:bodyPr>
            <a:normAutofit/>
          </a:bodyPr>
          <a:lstStyle/>
          <a:p>
            <a:r>
              <a:rPr lang="en-US" sz="4000" dirty="0" smtClean="0"/>
              <a:t>The Internet Architecture (c1980’s)</a:t>
            </a:r>
            <a:endParaRPr lang="en-US" sz="4000" dirty="0"/>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“End-to-End” design:</a:t>
            </a:r>
          </a:p>
          <a:p>
            <a:pPr lvl="1">
              <a:spcAft>
                <a:spcPts val="600"/>
              </a:spcAft>
            </a:pPr>
            <a:r>
              <a:rPr lang="en-US" dirty="0" smtClean="0"/>
              <a:t>Connected </a:t>
            </a:r>
            <a:r>
              <a:rPr lang="en-US" dirty="0"/>
              <a:t>c</a:t>
            </a:r>
            <a:r>
              <a:rPr lang="en-US" dirty="0" smtClean="0"/>
              <a:t>omputer to computer</a:t>
            </a:r>
          </a:p>
          <a:p>
            <a:pPr lvl="1">
              <a:spcAft>
                <a:spcPts val="600"/>
              </a:spcAft>
            </a:pPr>
            <a:r>
              <a:rPr lang="en-US" dirty="0" smtClean="0"/>
              <a:t>The network switching function was stateless</a:t>
            </a:r>
          </a:p>
          <a:p>
            <a:pPr marL="914377" lvl="2" indent="0">
              <a:spcAft>
                <a:spcPts val="600"/>
              </a:spcAft>
              <a:buNone/>
            </a:pPr>
            <a:r>
              <a:rPr lang="en-US" dirty="0" smtClean="0"/>
              <a:t>No virtual circuits, no dynamic state for packets to follow </a:t>
            </a:r>
          </a:p>
          <a:p>
            <a:pPr lvl="1">
              <a:spcAft>
                <a:spcPts val="600"/>
              </a:spcAft>
            </a:pPr>
            <a:r>
              <a:rPr lang="en-US" dirty="0"/>
              <a:t>Single </a:t>
            </a:r>
            <a:r>
              <a:rPr lang="en-US" dirty="0" smtClean="0"/>
              <a:t>network-wide addressing model</a:t>
            </a:r>
          </a:p>
          <a:p>
            <a:pPr lvl="1">
              <a:spcAft>
                <a:spcPts val="600"/>
              </a:spcAft>
            </a:pPr>
            <a:r>
              <a:rPr lang="en-US" dirty="0" smtClean="0"/>
              <a:t>Single </a:t>
            </a:r>
            <a:r>
              <a:rPr lang="en-US" dirty="0" smtClean="0"/>
              <a:t>network-wide </a:t>
            </a:r>
            <a:r>
              <a:rPr lang="en-US" dirty="0" smtClean="0"/>
              <a:t>routing model</a:t>
            </a:r>
          </a:p>
          <a:p>
            <a:pPr lvl="1">
              <a:spcAft>
                <a:spcPts val="600"/>
              </a:spcAft>
            </a:pPr>
            <a:r>
              <a:rPr lang="en-US" dirty="0"/>
              <a:t>S</a:t>
            </a:r>
            <a:r>
              <a:rPr lang="en-US" dirty="0" smtClean="0"/>
              <a:t>imple datagram unreliable datagram delivery in each packet switching element</a:t>
            </a:r>
          </a:p>
          <a:p>
            <a:pPr lvl="1">
              <a:spcAft>
                <a:spcPts val="600"/>
              </a:spcAft>
            </a:pPr>
            <a:r>
              <a:rPr lang="en-US" dirty="0" smtClean="0"/>
              <a:t>hop-by-hop destination-address-based packet forwarding paradigm</a:t>
            </a:r>
            <a:endParaRPr lang="en-US" dirty="0"/>
          </a:p>
        </p:txBody>
      </p:sp>
    </p:spTree>
    <p:extLst>
      <p:ext uri="{BB962C8B-B14F-4D97-AF65-F5344CB8AC3E}">
        <p14:creationId xmlns:p14="http://schemas.microsoft.com/office/powerpoint/2010/main" val="760576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708980" y="6587279"/>
            <a:ext cx="288032" cy="216024"/>
          </a:xfrm>
        </p:spPr>
        <p:txBody>
          <a:bodyPr/>
          <a:lstStyle/>
          <a:p>
            <a:fld id="{38B2A337-2C29-4402-A0A2-E290C184D5D3}" type="slidenum">
              <a:rPr lang="en-AU" kern="0" smtClean="0"/>
              <a:pPr/>
              <a:t>12</a:t>
            </a:fld>
            <a:endParaRPr lang="en-AU" kern="0" dirty="0"/>
          </a:p>
        </p:txBody>
      </p:sp>
      <p:grpSp>
        <p:nvGrpSpPr>
          <p:cNvPr id="7" name="Group 6"/>
          <p:cNvGrpSpPr/>
          <p:nvPr/>
        </p:nvGrpSpPr>
        <p:grpSpPr>
          <a:xfrm>
            <a:off x="1694486" y="1316765"/>
            <a:ext cx="5020697" cy="3918128"/>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0" name="Group 9"/>
          <p:cNvGrpSpPr/>
          <p:nvPr/>
        </p:nvGrpSpPr>
        <p:grpSpPr>
          <a:xfrm>
            <a:off x="254326" y="2468893"/>
            <a:ext cx="1054852" cy="1320083"/>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 name="Freeform 10"/>
          <p:cNvSpPr/>
          <p:nvPr/>
        </p:nvSpPr>
        <p:spPr>
          <a:xfrm>
            <a:off x="6918846" y="4077466"/>
            <a:ext cx="625693" cy="1073669"/>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p:cNvSpPr/>
          <p:nvPr/>
        </p:nvSpPr>
        <p:spPr>
          <a:xfrm>
            <a:off x="6970529" y="3704989"/>
            <a:ext cx="955337" cy="386104"/>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reeform 12"/>
          <p:cNvSpPr/>
          <p:nvPr/>
        </p:nvSpPr>
        <p:spPr>
          <a:xfrm>
            <a:off x="7580128" y="3705920"/>
            <a:ext cx="400429" cy="127248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3"/>
          <p:cNvSpPr/>
          <p:nvPr/>
        </p:nvSpPr>
        <p:spPr>
          <a:xfrm>
            <a:off x="4629268" y="3753411"/>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4"/>
          <p:cNvSpPr/>
          <p:nvPr/>
        </p:nvSpPr>
        <p:spPr>
          <a:xfrm>
            <a:off x="5534912" y="394646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reeform 15"/>
          <p:cNvSpPr/>
          <p:nvPr/>
        </p:nvSpPr>
        <p:spPr>
          <a:xfrm>
            <a:off x="6427861" y="419752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reeform 16"/>
          <p:cNvSpPr/>
          <p:nvPr/>
        </p:nvSpPr>
        <p:spPr>
          <a:xfrm>
            <a:off x="3074353" y="3464150"/>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1612917" y="3250106"/>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558581" y="237288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4090276" y="266214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reeform 20"/>
          <p:cNvSpPr/>
          <p:nvPr/>
        </p:nvSpPr>
        <p:spPr>
          <a:xfrm>
            <a:off x="1792735" y="238665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21"/>
          <p:cNvSpPr/>
          <p:nvPr/>
        </p:nvSpPr>
        <p:spPr>
          <a:xfrm>
            <a:off x="5207208" y="285854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Freeform 22"/>
          <p:cNvSpPr/>
          <p:nvPr/>
        </p:nvSpPr>
        <p:spPr>
          <a:xfrm>
            <a:off x="6515269" y="331974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reeform 23"/>
          <p:cNvSpPr/>
          <p:nvPr/>
        </p:nvSpPr>
        <p:spPr>
          <a:xfrm>
            <a:off x="1360751" y="2425317"/>
            <a:ext cx="5707501" cy="1453859"/>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Freeform 24"/>
          <p:cNvSpPr/>
          <p:nvPr/>
        </p:nvSpPr>
        <p:spPr>
          <a:xfrm>
            <a:off x="1287209" y="3244133"/>
            <a:ext cx="5551723" cy="1084980"/>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6" name="Picture 25"/>
          <p:cNvPicPr>
            <a:picLocks noChangeAspect="1"/>
          </p:cNvPicPr>
          <p:nvPr/>
        </p:nvPicPr>
        <p:blipFill>
          <a:blip r:embed="rId2"/>
          <a:stretch>
            <a:fillRect/>
          </a:stretch>
        </p:blipFill>
        <p:spPr>
          <a:xfrm>
            <a:off x="882222" y="2924963"/>
            <a:ext cx="336116" cy="336116"/>
          </a:xfrm>
          <a:prstGeom prst="rect">
            <a:avLst/>
          </a:prstGeom>
        </p:spPr>
      </p:pic>
      <p:pic>
        <p:nvPicPr>
          <p:cNvPr id="27" name="Picture 26"/>
          <p:cNvPicPr>
            <a:picLocks noChangeAspect="1"/>
          </p:cNvPicPr>
          <p:nvPr/>
        </p:nvPicPr>
        <p:blipFill>
          <a:blip r:embed="rId2"/>
          <a:stretch>
            <a:fillRect/>
          </a:stretch>
        </p:blipFill>
        <p:spPr>
          <a:xfrm flipH="1">
            <a:off x="7555589" y="4174101"/>
            <a:ext cx="385225" cy="336116"/>
          </a:xfrm>
          <a:prstGeom prst="rect">
            <a:avLst/>
          </a:prstGeom>
        </p:spPr>
      </p:pic>
      <p:sp>
        <p:nvSpPr>
          <p:cNvPr id="28" name="TextBox 27"/>
          <p:cNvSpPr txBox="1"/>
          <p:nvPr/>
        </p:nvSpPr>
        <p:spPr>
          <a:xfrm>
            <a:off x="251520" y="4112351"/>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29" name="TextBox 28"/>
          <p:cNvSpPr txBox="1"/>
          <p:nvPr/>
        </p:nvSpPr>
        <p:spPr>
          <a:xfrm>
            <a:off x="7238197" y="5234142"/>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30" name="Freeform 29"/>
          <p:cNvSpPr/>
          <p:nvPr/>
        </p:nvSpPr>
        <p:spPr>
          <a:xfrm>
            <a:off x="825211" y="3298399"/>
            <a:ext cx="253360" cy="781997"/>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Freeform 31"/>
          <p:cNvSpPr/>
          <p:nvPr/>
        </p:nvSpPr>
        <p:spPr>
          <a:xfrm>
            <a:off x="7632199" y="4605045"/>
            <a:ext cx="327236" cy="644288"/>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6427861" y="1007909"/>
            <a:ext cx="1337226" cy="318100"/>
          </a:xfrm>
          <a:prstGeom prst="rect">
            <a:avLst/>
          </a:prstGeom>
          <a:noFill/>
        </p:spPr>
        <p:txBody>
          <a:bodyPr wrap="none" rtlCol="0">
            <a:spAutoFit/>
          </a:bodyPr>
          <a:lstStyle/>
          <a:p>
            <a:r>
              <a:rPr lang="en-US" sz="1467" smtClean="0">
                <a:latin typeface="AhnbergHand" charset="0"/>
                <a:ea typeface="AhnbergHand" charset="0"/>
                <a:cs typeface="AhnbergHand" charset="0"/>
              </a:rPr>
              <a:t>IP Network</a:t>
            </a:r>
            <a:endParaRPr lang="en-US" sz="1467" dirty="0">
              <a:latin typeface="AhnbergHand" charset="0"/>
              <a:ea typeface="AhnbergHand" charset="0"/>
              <a:cs typeface="AhnbergHand" charset="0"/>
            </a:endParaRPr>
          </a:p>
        </p:txBody>
      </p:sp>
      <p:sp>
        <p:nvSpPr>
          <p:cNvPr id="33" name="TextBox 32"/>
          <p:cNvSpPr txBox="1"/>
          <p:nvPr/>
        </p:nvSpPr>
        <p:spPr>
          <a:xfrm>
            <a:off x="1263256" y="5644061"/>
            <a:ext cx="1279517" cy="318100"/>
          </a:xfrm>
          <a:prstGeom prst="rect">
            <a:avLst/>
          </a:prstGeom>
          <a:noFill/>
        </p:spPr>
        <p:txBody>
          <a:bodyPr wrap="none" rtlCol="0">
            <a:spAutoFit/>
          </a:bodyPr>
          <a:lstStyle/>
          <a:p>
            <a:r>
              <a:rPr lang="en-US" sz="1467" dirty="0" smtClean="0">
                <a:latin typeface="AhnbergHand" charset="0"/>
                <a:ea typeface="AhnbergHand" charset="0"/>
                <a:cs typeface="AhnbergHand" charset="0"/>
              </a:rPr>
              <a:t>TCP hosts</a:t>
            </a:r>
            <a:endParaRPr lang="en-US" sz="1467" dirty="0">
              <a:latin typeface="AhnbergHand" charset="0"/>
              <a:ea typeface="AhnbergHand" charset="0"/>
              <a:cs typeface="AhnbergHand" charset="0"/>
            </a:endParaRPr>
          </a:p>
        </p:txBody>
      </p:sp>
    </p:spTree>
    <p:extLst>
      <p:ext uri="{BB962C8B-B14F-4D97-AF65-F5344CB8AC3E}">
        <p14:creationId xmlns:p14="http://schemas.microsoft.com/office/powerpoint/2010/main" val="1280541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Result was Revolutionary!</a:t>
            </a:r>
            <a:endParaRPr lang="en-US" dirty="0"/>
          </a:p>
        </p:txBody>
      </p:sp>
      <p:sp>
        <p:nvSpPr>
          <p:cNvPr id="3" name="Content Placeholder 2"/>
          <p:cNvSpPr>
            <a:spLocks noGrp="1"/>
          </p:cNvSpPr>
          <p:nvPr>
            <p:ph idx="1"/>
          </p:nvPr>
        </p:nvSpPr>
        <p:spPr>
          <a:xfrm>
            <a:off x="2411760" y="2320281"/>
            <a:ext cx="6336704" cy="4565103"/>
          </a:xfrm>
        </p:spPr>
        <p:txBody>
          <a:bodyPr>
            <a:normAutofit/>
          </a:bodyPr>
          <a:lstStyle/>
          <a:p>
            <a:r>
              <a:rPr lang="en-US" sz="2800" dirty="0" smtClean="0"/>
              <a:t>Very Simple</a:t>
            </a:r>
            <a:endParaRPr lang="en-US" sz="2800" dirty="0"/>
          </a:p>
          <a:p>
            <a:r>
              <a:rPr lang="en-US" sz="2800" dirty="0" smtClean="0"/>
              <a:t>Extraordinarily Cheap</a:t>
            </a:r>
          </a:p>
          <a:p>
            <a:r>
              <a:rPr lang="en-US" sz="2800" dirty="0" smtClean="0"/>
              <a:t>Unbelievably Efficient</a:t>
            </a:r>
          </a:p>
          <a:p>
            <a:r>
              <a:rPr lang="en-US" sz="2800" dirty="0" smtClean="0"/>
              <a:t>Highly Adaptable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13</a:t>
            </a:fld>
            <a:endParaRPr lang="en-AU" kern="0" dirty="0"/>
          </a:p>
        </p:txBody>
      </p:sp>
    </p:spTree>
    <p:extLst>
      <p:ext uri="{BB962C8B-B14F-4D97-AF65-F5344CB8AC3E}">
        <p14:creationId xmlns:p14="http://schemas.microsoft.com/office/powerpoint/2010/main" val="1965186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4016"/>
            <a:ext cx="4853996" cy="6453336"/>
          </a:xfrm>
          <a:prstGeom prst="rect">
            <a:avLst/>
          </a:prstGeom>
        </p:spPr>
      </p:pic>
    </p:spTree>
    <p:extLst>
      <p:ext uri="{BB962C8B-B14F-4D97-AF65-F5344CB8AC3E}">
        <p14:creationId xmlns:p14="http://schemas.microsoft.com/office/powerpoint/2010/main" val="178505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15</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4016"/>
            <a:ext cx="4853996" cy="645333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52636"/>
            <a:ext cx="4025951" cy="6858000"/>
          </a:xfrm>
          <a:prstGeom prst="rect">
            <a:avLst/>
          </a:prstGeom>
        </p:spPr>
      </p:pic>
      <p:sp>
        <p:nvSpPr>
          <p:cNvPr id="3" name="Rectangle 2"/>
          <p:cNvSpPr/>
          <p:nvPr/>
        </p:nvSpPr>
        <p:spPr>
          <a:xfrm>
            <a:off x="1218968" y="6131760"/>
            <a:ext cx="3425040" cy="369332"/>
          </a:xfrm>
          <a:prstGeom prst="rect">
            <a:avLst/>
          </a:prstGeom>
          <a:solidFill>
            <a:schemeClr val="bg1"/>
          </a:solidFill>
        </p:spPr>
        <p:txBody>
          <a:bodyPr wrap="none">
            <a:spAutoFit/>
          </a:bodyPr>
          <a:lstStyle/>
          <a:p>
            <a:r>
              <a:rPr lang="en-US" dirty="0"/>
              <a:t>http://</a:t>
            </a:r>
            <a:r>
              <a:rPr lang="en-US" dirty="0" err="1"/>
              <a:t>www.blug.linux.no</a:t>
            </a:r>
            <a:r>
              <a:rPr lang="en-US" dirty="0"/>
              <a:t>/rfc1149</a:t>
            </a:r>
          </a:p>
        </p:txBody>
      </p:sp>
    </p:spTree>
    <p:extLst>
      <p:ext uri="{BB962C8B-B14F-4D97-AF65-F5344CB8AC3E}">
        <p14:creationId xmlns:p14="http://schemas.microsoft.com/office/powerpoint/2010/main" val="626617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Result was Revolutionary!</a:t>
            </a:r>
            <a:endParaRPr lang="en-US" dirty="0"/>
          </a:p>
        </p:txBody>
      </p:sp>
      <p:sp>
        <p:nvSpPr>
          <p:cNvPr id="3" name="Content Placeholder 2"/>
          <p:cNvSpPr>
            <a:spLocks noGrp="1"/>
          </p:cNvSpPr>
          <p:nvPr>
            <p:ph idx="1"/>
          </p:nvPr>
        </p:nvSpPr>
        <p:spPr/>
        <p:txBody>
          <a:bodyPr>
            <a:normAutofit/>
          </a:bodyPr>
          <a:lstStyle/>
          <a:p>
            <a:pPr marL="355591" lvl="1" indent="0">
              <a:buNone/>
            </a:pPr>
            <a:r>
              <a:rPr lang="en-US" sz="2400" dirty="0" smtClean="0"/>
              <a:t>By stripping out network-centric virtual circuit states and removing time synchronicity the resultant carriage network was minimal in design and </a:t>
            </a:r>
            <a:r>
              <a:rPr lang="en-US" sz="2400" dirty="0" smtClean="0"/>
              <a:t>functionality</a:t>
            </a:r>
          </a:p>
          <a:p>
            <a:pPr marL="355591" lvl="1" indent="0">
              <a:buNone/>
            </a:pPr>
            <a:endParaRPr lang="en-US" sz="2400" dirty="0"/>
          </a:p>
          <a:p>
            <a:pPr marL="355591" lvl="1" indent="0">
              <a:buNone/>
            </a:pPr>
            <a:r>
              <a:rPr lang="en-US" sz="2400" dirty="0" smtClean="0"/>
              <a:t>More </a:t>
            </a:r>
            <a:r>
              <a:rPr lang="en-US" sz="2400" dirty="0" smtClean="0"/>
              <a:t>complex functions, such as flow control, jitter stability, loss mitigation and reliability, were pushed out to the computers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16</a:t>
            </a:fld>
            <a:endParaRPr lang="en-AU" kern="0" dirty="0"/>
          </a:p>
        </p:txBody>
      </p:sp>
    </p:spTree>
    <p:extLst>
      <p:ext uri="{BB962C8B-B14F-4D97-AF65-F5344CB8AC3E}">
        <p14:creationId xmlns:p14="http://schemas.microsoft.com/office/powerpoint/2010/main" val="943642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Evolution</a:t>
            </a:r>
            <a:endParaRPr lang="en-US" dirty="0"/>
          </a:p>
        </p:txBody>
      </p:sp>
      <p:sp>
        <p:nvSpPr>
          <p:cNvPr id="3" name="Content Placeholder 2"/>
          <p:cNvSpPr>
            <a:spLocks noGrp="1"/>
          </p:cNvSpPr>
          <p:nvPr>
            <p:ph idx="1"/>
          </p:nvPr>
        </p:nvSpPr>
        <p:spPr/>
        <p:txBody>
          <a:bodyPr>
            <a:normAutofit/>
          </a:bodyPr>
          <a:lstStyle/>
          <a:p>
            <a:pPr marL="0" indent="0">
              <a:spcAft>
                <a:spcPts val="600"/>
              </a:spcAft>
              <a:buNone/>
            </a:pPr>
            <a:r>
              <a:rPr lang="en-US" sz="2400" dirty="0" smtClean="0"/>
              <a:t>In the regulated world of national telephone operators every </a:t>
            </a:r>
            <a:r>
              <a:rPr lang="en-US" sz="2400" dirty="0"/>
              <a:t>t</a:t>
            </a:r>
            <a:r>
              <a:rPr lang="en-US" sz="2400" dirty="0" smtClean="0"/>
              <a:t>elephone </a:t>
            </a:r>
            <a:r>
              <a:rPr lang="en-US" sz="2400" dirty="0" smtClean="0"/>
              <a:t>network was “equal</a:t>
            </a:r>
            <a:r>
              <a:rPr lang="en-US" sz="2400" dirty="0" smtClean="0"/>
              <a:t>”</a:t>
            </a:r>
            <a:endParaRPr lang="en-US" sz="2400" dirty="0" smtClean="0"/>
          </a:p>
          <a:p>
            <a:pPr marL="0" indent="0">
              <a:spcAft>
                <a:spcPts val="600"/>
              </a:spcAft>
              <a:buNone/>
            </a:pPr>
            <a:r>
              <a:rPr lang="en-US" sz="2400" dirty="0" smtClean="0"/>
              <a:t>But we rapidly started differentiating between Internet networks. </a:t>
            </a:r>
            <a:r>
              <a:rPr lang="en-US" sz="2400" dirty="0" smtClean="0"/>
              <a:t>Internet networks were not all the same.</a:t>
            </a:r>
            <a:endParaRPr lang="en-US" sz="2400" dirty="0" smtClean="0"/>
          </a:p>
          <a:p>
            <a:pPr marL="0" indent="0">
              <a:spcAft>
                <a:spcPts val="600"/>
              </a:spcAft>
              <a:buNone/>
            </a:pPr>
            <a:r>
              <a:rPr lang="en-US" sz="2400" dirty="0" smtClean="0"/>
              <a:t>We started differentiating on roles and services and started differentiating by the flow of revenues between networks</a:t>
            </a:r>
            <a:endParaRPr lang="en-US" sz="2400" dirty="0"/>
          </a:p>
        </p:txBody>
      </p:sp>
    </p:spTree>
    <p:extLst>
      <p:ext uri="{BB962C8B-B14F-4D97-AF65-F5344CB8AC3E}">
        <p14:creationId xmlns:p14="http://schemas.microsoft.com/office/powerpoint/2010/main" val="1188955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Evolution</a:t>
            </a:r>
            <a:endParaRPr lang="en-US" dirty="0"/>
          </a:p>
        </p:txBody>
      </p:sp>
      <p:sp>
        <p:nvSpPr>
          <p:cNvPr id="3" name="Content Placeholder 2"/>
          <p:cNvSpPr>
            <a:spLocks noGrp="1"/>
          </p:cNvSpPr>
          <p:nvPr>
            <p:ph idx="1"/>
          </p:nvPr>
        </p:nvSpPr>
        <p:spPr>
          <a:xfrm>
            <a:off x="395536" y="1600202"/>
            <a:ext cx="8136904" cy="4565103"/>
          </a:xfrm>
        </p:spPr>
        <p:txBody>
          <a:bodyPr>
            <a:normAutofit/>
          </a:bodyPr>
          <a:lstStyle/>
          <a:p>
            <a:pPr marL="0" indent="0">
              <a:spcAft>
                <a:spcPts val="600"/>
              </a:spcAft>
              <a:buNone/>
            </a:pPr>
            <a:r>
              <a:rPr lang="en-US" sz="2400" dirty="0" smtClean="0"/>
              <a:t>Financial considerations of the evolving commercial Internet introduced structure of the Network Provider interaction</a:t>
            </a:r>
          </a:p>
          <a:p>
            <a:pPr lvl="1">
              <a:spcAft>
                <a:spcPts val="600"/>
              </a:spcAft>
            </a:pPr>
            <a:r>
              <a:rPr lang="en-US" sz="2000" dirty="0" smtClean="0"/>
              <a:t>Role specialization between </a:t>
            </a:r>
            <a:r>
              <a:rPr lang="en-US" sz="2000" b="1" dirty="0" smtClean="0"/>
              <a:t>access networks</a:t>
            </a:r>
            <a:r>
              <a:rPr lang="en-US" sz="2000" dirty="0" smtClean="0"/>
              <a:t> that serviced connection of edge devices and networks and </a:t>
            </a:r>
            <a:r>
              <a:rPr lang="en-US" sz="2000" b="1" dirty="0" smtClean="0"/>
              <a:t>transit networks</a:t>
            </a:r>
            <a:r>
              <a:rPr lang="en-US" sz="2000" dirty="0" smtClean="0"/>
              <a:t> that serviced interconnection of other networks</a:t>
            </a:r>
          </a:p>
          <a:p>
            <a:pPr lvl="1">
              <a:spcAft>
                <a:spcPts val="600"/>
              </a:spcAft>
            </a:pPr>
            <a:r>
              <a:rPr lang="en-US" sz="2000" dirty="0" smtClean="0"/>
              <a:t>Limited forms of financial settlement in packet networks reduced interaction to either </a:t>
            </a:r>
            <a:r>
              <a:rPr lang="en-US" sz="2000" b="1" dirty="0" smtClean="0"/>
              <a:t>SKA peering </a:t>
            </a:r>
            <a:r>
              <a:rPr lang="en-US" sz="2000" dirty="0" smtClean="0"/>
              <a:t>or </a:t>
            </a:r>
            <a:r>
              <a:rPr lang="en-US" sz="2000" b="1" dirty="0" smtClean="0"/>
              <a:t>upstream Provider / downstream Customer </a:t>
            </a:r>
            <a:endParaRPr lang="en-US" sz="2000" b="1" dirty="0"/>
          </a:p>
        </p:txBody>
      </p:sp>
    </p:spTree>
    <p:extLst>
      <p:ext uri="{BB962C8B-B14F-4D97-AF65-F5344CB8AC3E}">
        <p14:creationId xmlns:p14="http://schemas.microsoft.com/office/powerpoint/2010/main" val="365456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Role Segmentation</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19</a:t>
            </a:fld>
            <a:endParaRPr lang="en-AU" kern="0" dirty="0"/>
          </a:p>
        </p:txBody>
      </p:sp>
      <p:pic>
        <p:nvPicPr>
          <p:cNvPr id="5" name="Picture 4"/>
          <p:cNvPicPr>
            <a:picLocks noChangeAspect="1"/>
          </p:cNvPicPr>
          <p:nvPr/>
        </p:nvPicPr>
        <p:blipFill>
          <a:blip r:embed="rId2"/>
          <a:stretch>
            <a:fillRect/>
          </a:stretch>
        </p:blipFill>
        <p:spPr>
          <a:xfrm>
            <a:off x="-36511" y="1586833"/>
            <a:ext cx="9145015" cy="4485628"/>
          </a:xfrm>
          <a:prstGeom prst="rect">
            <a:avLst/>
          </a:prstGeom>
        </p:spPr>
      </p:pic>
    </p:spTree>
    <p:extLst>
      <p:ext uri="{BB962C8B-B14F-4D97-AF65-F5344CB8AC3E}">
        <p14:creationId xmlns:p14="http://schemas.microsoft.com/office/powerpoint/2010/main" val="7674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presentation is not about any specific network details</a:t>
            </a:r>
            <a:endParaRPr lang="en-US" dirty="0"/>
          </a:p>
        </p:txBody>
      </p:sp>
      <p:sp>
        <p:nvSpPr>
          <p:cNvPr id="3" name="Content Placeholder 2"/>
          <p:cNvSpPr>
            <a:spLocks noGrp="1"/>
          </p:cNvSpPr>
          <p:nvPr>
            <p:ph idx="1"/>
          </p:nvPr>
        </p:nvSpPr>
        <p:spPr>
          <a:xfrm>
            <a:off x="1763688" y="1988840"/>
            <a:ext cx="6984776" cy="4176465"/>
          </a:xfrm>
        </p:spPr>
        <p:txBody>
          <a:bodyPr/>
          <a:lstStyle/>
          <a:p>
            <a:pPr marL="0" indent="0">
              <a:buNone/>
            </a:pPr>
            <a:r>
              <a:rPr lang="en-US" dirty="0" smtClean="0"/>
              <a:t>Or specific plans </a:t>
            </a:r>
          </a:p>
          <a:p>
            <a:pPr marL="0" indent="0">
              <a:buNone/>
            </a:pPr>
            <a:r>
              <a:rPr lang="en-US" dirty="0" smtClean="0"/>
              <a:t>Or particular services</a:t>
            </a:r>
          </a:p>
          <a:p>
            <a:pPr marL="0" indent="0">
              <a:buNone/>
            </a:pPr>
            <a:r>
              <a:rPr lang="en-US" dirty="0" smtClean="0"/>
              <a:t>Or any particular technology</a:t>
            </a:r>
          </a:p>
          <a:p>
            <a:pPr marL="0" indent="0">
              <a:buNone/>
            </a:pPr>
            <a:r>
              <a:rPr lang="en-US" dirty="0" smtClean="0"/>
              <a:t>Or anything like that</a:t>
            </a:r>
            <a:endParaRPr lang="en-US" dirty="0"/>
          </a:p>
        </p:txBody>
      </p:sp>
    </p:spTree>
    <p:extLst>
      <p:ext uri="{BB962C8B-B14F-4D97-AF65-F5344CB8AC3E}">
        <p14:creationId xmlns:p14="http://schemas.microsoft.com/office/powerpoint/2010/main" val="819924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332656"/>
            <a:ext cx="8280920" cy="1143000"/>
          </a:xfrm>
        </p:spPr>
        <p:txBody>
          <a:bodyPr>
            <a:normAutofit/>
          </a:bodyPr>
          <a:lstStyle/>
          <a:p>
            <a:r>
              <a:rPr lang="en-US" sz="4400" dirty="0" smtClean="0"/>
              <a:t>Edge Role Segmentation</a:t>
            </a:r>
            <a:endParaRPr lang="en-US" sz="4400" dirty="0"/>
          </a:p>
        </p:txBody>
      </p:sp>
      <p:sp>
        <p:nvSpPr>
          <p:cNvPr id="3" name="Content Placeholder 2"/>
          <p:cNvSpPr>
            <a:spLocks noGrp="1"/>
          </p:cNvSpPr>
          <p:nvPr>
            <p:ph idx="1"/>
          </p:nvPr>
        </p:nvSpPr>
        <p:spPr>
          <a:xfrm>
            <a:off x="851587" y="1883642"/>
            <a:ext cx="7464829" cy="4351339"/>
          </a:xfrm>
        </p:spPr>
        <p:txBody>
          <a:bodyPr>
            <a:normAutofit lnSpcReduction="10000"/>
          </a:bodyPr>
          <a:lstStyle/>
          <a:p>
            <a:pPr marL="0" indent="0">
              <a:buNone/>
            </a:pPr>
            <a:r>
              <a:rPr lang="en-US" sz="2800" dirty="0" smtClean="0"/>
              <a:t>Breaking the edge into </a:t>
            </a:r>
            <a:r>
              <a:rPr lang="en-US" sz="2800" b="1" dirty="0" smtClean="0"/>
              <a:t>clients </a:t>
            </a:r>
            <a:r>
              <a:rPr lang="en-US" sz="2800" dirty="0" smtClean="0"/>
              <a:t>and </a:t>
            </a:r>
            <a:r>
              <a:rPr lang="en-US" sz="2800" b="1" dirty="0" smtClean="0"/>
              <a:t>servers</a:t>
            </a:r>
          </a:p>
          <a:p>
            <a:pPr lvl="1"/>
            <a:r>
              <a:rPr lang="en-US" sz="2400" dirty="0" smtClean="0"/>
              <a:t>Access networks service the needs “clients”</a:t>
            </a:r>
          </a:p>
          <a:p>
            <a:pPr lvl="1"/>
            <a:r>
              <a:rPr lang="en-US" sz="2400" dirty="0" smtClean="0"/>
              <a:t>Clients are not directly reachable by other clients</a:t>
            </a:r>
          </a:p>
          <a:p>
            <a:pPr lvl="1"/>
            <a:r>
              <a:rPr lang="en-US" sz="2400" dirty="0" smtClean="0"/>
              <a:t>Clients connect to services</a:t>
            </a:r>
          </a:p>
          <a:p>
            <a:pPr lvl="1"/>
            <a:endParaRPr lang="en-US" sz="2400" dirty="0"/>
          </a:p>
          <a:p>
            <a:pPr marL="0" indent="0">
              <a:buNone/>
            </a:pPr>
            <a:r>
              <a:rPr lang="en-US" sz="2800" dirty="0" smtClean="0"/>
              <a:t>The role of the network here is to carry clients to the service access point</a:t>
            </a:r>
          </a:p>
          <a:p>
            <a:pPr lvl="1"/>
            <a:r>
              <a:rPr lang="en-US" sz="2400" dirty="0" smtClean="0"/>
              <a:t>The assumption here is that there are many more clients than service points</a:t>
            </a:r>
          </a:p>
          <a:p>
            <a:pPr lvl="1"/>
            <a:r>
              <a:rPr lang="en-US" sz="2400" dirty="0" smtClean="0"/>
              <a:t>Clients pay the network for this carriage role</a:t>
            </a:r>
          </a:p>
        </p:txBody>
      </p:sp>
    </p:spTree>
    <p:extLst>
      <p:ext uri="{BB962C8B-B14F-4D97-AF65-F5344CB8AC3E}">
        <p14:creationId xmlns:p14="http://schemas.microsoft.com/office/powerpoint/2010/main" val="43387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vs Carriage</a:t>
            </a:r>
            <a:endParaRPr lang="en-US" dirty="0"/>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Who pays whom?</a:t>
            </a:r>
          </a:p>
          <a:p>
            <a:pPr lvl="1">
              <a:spcAft>
                <a:spcPts val="600"/>
              </a:spcAft>
            </a:pPr>
            <a:r>
              <a:rPr lang="en-US" dirty="0" smtClean="0"/>
              <a:t>The only reason why access networks have clients is because there are content services that clients want to access</a:t>
            </a:r>
            <a:endParaRPr lang="en-US" dirty="0"/>
          </a:p>
          <a:p>
            <a:pPr lvl="2">
              <a:spcAft>
                <a:spcPts val="600"/>
              </a:spcAft>
            </a:pPr>
            <a:r>
              <a:rPr lang="en-US" dirty="0" smtClean="0"/>
              <a:t>Therefore carriage should pay for content</a:t>
            </a:r>
          </a:p>
          <a:p>
            <a:pPr lvl="1">
              <a:spcAft>
                <a:spcPts val="600"/>
              </a:spcAft>
            </a:pPr>
            <a:endParaRPr lang="en-US" dirty="0" smtClean="0"/>
          </a:p>
          <a:p>
            <a:pPr lvl="1">
              <a:spcAft>
                <a:spcPts val="60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600"/>
              </a:spcAft>
            </a:pPr>
            <a:r>
              <a:rPr lang="en-US" dirty="0" smtClean="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vs Carriage</a:t>
            </a:r>
            <a:endParaRPr lang="en-US" dirty="0"/>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Who pays whom?</a:t>
            </a:r>
          </a:p>
          <a:p>
            <a:pPr lvl="1">
              <a:spcAft>
                <a:spcPts val="600"/>
              </a:spcAft>
            </a:pPr>
            <a:r>
              <a:rPr lang="en-US" dirty="0" smtClean="0"/>
              <a:t>The only reason why access networks have clients is because there are content services that clients want to access</a:t>
            </a:r>
            <a:endParaRPr lang="en-US" dirty="0"/>
          </a:p>
          <a:p>
            <a:pPr lvl="2">
              <a:spcAft>
                <a:spcPts val="600"/>
              </a:spcAft>
            </a:pPr>
            <a:r>
              <a:rPr lang="en-US" dirty="0" smtClean="0"/>
              <a:t>Therefore carriage should pay for content</a:t>
            </a:r>
          </a:p>
          <a:p>
            <a:pPr lvl="1">
              <a:spcAft>
                <a:spcPts val="600"/>
              </a:spcAft>
            </a:pPr>
            <a:endParaRPr lang="en-US" dirty="0" smtClean="0"/>
          </a:p>
          <a:p>
            <a:pPr lvl="1">
              <a:spcAft>
                <a:spcPts val="60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600"/>
              </a:spcAft>
            </a:pPr>
            <a:r>
              <a:rPr lang="en-US" dirty="0" smtClean="0"/>
              <a:t>Content should pay for carriage, just like any other client</a:t>
            </a:r>
          </a:p>
        </p:txBody>
      </p:sp>
      <p:sp>
        <p:nvSpPr>
          <p:cNvPr id="4" name="TextBox 3"/>
          <p:cNvSpPr txBox="1"/>
          <p:nvPr/>
        </p:nvSpPr>
        <p:spPr>
          <a:xfrm rot="20944903">
            <a:off x="910391" y="2493558"/>
            <a:ext cx="7850162" cy="1323632"/>
          </a:xfrm>
          <a:prstGeom prst="rect">
            <a:avLst/>
          </a:prstGeom>
          <a:solidFill>
            <a:schemeClr val="bg1"/>
          </a:solidFill>
        </p:spPr>
        <p:txBody>
          <a:bodyPr wrap="square" rtlCol="0">
            <a:spAutoFit/>
          </a:bodyPr>
          <a:lstStyle/>
          <a:p>
            <a:pPr algn="ctr"/>
            <a:r>
              <a:rPr lang="en-US" sz="2667" dirty="0">
                <a:solidFill>
                  <a:schemeClr val="accent6">
                    <a:lumMod val="50000"/>
                  </a:schemeClr>
                </a:solidFill>
                <a:latin typeface="AhnbergHand" charset="0"/>
                <a:ea typeface="AhnbergHand" charset="0"/>
                <a:cs typeface="AhnbergHand" charset="0"/>
              </a:rPr>
              <a:t>The content folk resolved this 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23</a:t>
            </a:fld>
            <a:endParaRPr lang="en-AU" kern="0" dirty="0"/>
          </a:p>
        </p:txBody>
      </p:sp>
      <p:grpSp>
        <p:nvGrpSpPr>
          <p:cNvPr id="9" name="Group 8"/>
          <p:cNvGrpSpPr/>
          <p:nvPr/>
        </p:nvGrpSpPr>
        <p:grpSpPr>
          <a:xfrm>
            <a:off x="683568" y="3128253"/>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401563" y="4266646"/>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19672" y="2120141"/>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31840" y="1472069"/>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876397" y="1462545"/>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300192" y="2738066"/>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5940152" y="4162189"/>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779912" y="4941168"/>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a:off x="1401563" y="2158416"/>
            <a:ext cx="4376476" cy="266616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179618" y="2052289"/>
            <a:ext cx="198119" cy="926302"/>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660603" y="2096959"/>
            <a:ext cx="1331083" cy="907778"/>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818409" y="2462645"/>
            <a:ext cx="1101447" cy="710423"/>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697625" y="2991428"/>
            <a:ext cx="2556767" cy="490005"/>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601096" y="3723396"/>
            <a:ext cx="2202030" cy="848604"/>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443464" y="3926865"/>
            <a:ext cx="328436" cy="988035"/>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652155" y="3749139"/>
            <a:ext cx="1243405" cy="57347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987136" y="3293837"/>
            <a:ext cx="1715760" cy="27716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702581" y="3826485"/>
            <a:ext cx="2154662" cy="261610"/>
          </a:xfrm>
          <a:prstGeom prst="rect">
            <a:avLst/>
          </a:prstGeom>
          <a:noFill/>
        </p:spPr>
        <p:txBody>
          <a:bodyPr wrap="square" rtlCol="0">
            <a:spAutoFit/>
          </a:bodyPr>
          <a:lstStyle/>
          <a:p>
            <a:r>
              <a:rPr lang="en-US" sz="1100" smtClean="0">
                <a:solidFill>
                  <a:srgbClr val="FF0000"/>
                </a:solidFill>
                <a:latin typeface="AhnbergHand" charset="0"/>
                <a:ea typeface="AhnbergHand" charset="0"/>
                <a:cs typeface="AhnbergHand" charset="0"/>
              </a:rPr>
              <a:t>Content Server</a:t>
            </a:r>
            <a:endParaRPr lang="en-US" sz="1100">
              <a:solidFill>
                <a:srgbClr val="FF0000"/>
              </a:solidFill>
              <a:latin typeface="AhnbergHand" charset="0"/>
              <a:ea typeface="AhnbergHand" charset="0"/>
              <a:cs typeface="AhnbergHand" charset="0"/>
            </a:endParaRPr>
          </a:p>
        </p:txBody>
      </p:sp>
      <p:sp>
        <p:nvSpPr>
          <p:cNvPr id="63" name="Title 1"/>
          <p:cNvSpPr>
            <a:spLocks noGrp="1"/>
          </p:cNvSpPr>
          <p:nvPr>
            <p:ph type="title"/>
          </p:nvPr>
        </p:nvSpPr>
        <p:spPr>
          <a:xfrm>
            <a:off x="456812" y="299638"/>
            <a:ext cx="8352928" cy="1143000"/>
          </a:xfrm>
        </p:spPr>
        <p:txBody>
          <a:bodyPr/>
          <a:lstStyle/>
          <a:p>
            <a:r>
              <a:rPr lang="en-US" smtClean="0"/>
              <a:t>Content Server</a:t>
            </a:r>
            <a:endParaRPr lang="en-US" dirty="0"/>
          </a:p>
        </p:txBody>
      </p:sp>
    </p:spTree>
    <p:extLst>
      <p:ext uri="{BB962C8B-B14F-4D97-AF65-F5344CB8AC3E}">
        <p14:creationId xmlns:p14="http://schemas.microsoft.com/office/powerpoint/2010/main" val="2088992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Tyranny of Distance</a:t>
            </a:r>
            <a:endParaRPr lang="en-US" dirty="0"/>
          </a:p>
        </p:txBody>
      </p:sp>
      <p:sp>
        <p:nvSpPr>
          <p:cNvPr id="3" name="Content Placeholder 2"/>
          <p:cNvSpPr>
            <a:spLocks noGrp="1"/>
          </p:cNvSpPr>
          <p:nvPr>
            <p:ph idx="1"/>
          </p:nvPr>
        </p:nvSpPr>
        <p:spPr>
          <a:xfrm>
            <a:off x="179512" y="1508787"/>
            <a:ext cx="8964488" cy="4565103"/>
          </a:xfrm>
        </p:spPr>
        <p:txBody>
          <a:bodyPr/>
          <a:lstStyle/>
          <a:p>
            <a:pPr marL="355591" lvl="1" indent="0">
              <a:buNone/>
            </a:pPr>
            <a:r>
              <a:rPr lang="en-US" dirty="0" smtClean="0"/>
              <a:t>But not all clients enjoy the same experience from a single service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00" y="2660915"/>
            <a:ext cx="5385600" cy="3017636"/>
          </a:xfrm>
          <a:prstGeom prst="rect">
            <a:avLst/>
          </a:prstGeom>
        </p:spPr>
      </p:pic>
      <p:sp>
        <p:nvSpPr>
          <p:cNvPr id="5" name="TextBox 4"/>
          <p:cNvSpPr txBox="1"/>
          <p:nvPr/>
        </p:nvSpPr>
        <p:spPr>
          <a:xfrm>
            <a:off x="6623213" y="3339572"/>
            <a:ext cx="2283840" cy="523220"/>
          </a:xfrm>
          <a:prstGeom prst="rect">
            <a:avLst/>
          </a:prstGeom>
          <a:noFill/>
        </p:spPr>
        <p:txBody>
          <a:bodyPr wrap="square" rtlCol="0">
            <a:spAutoFit/>
          </a:bodyPr>
          <a:lstStyle/>
          <a:p>
            <a:r>
              <a:rPr lang="en-US" sz="140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25</a:t>
            </a:fld>
            <a:endParaRPr lang="en-AU" kern="0" dirty="0"/>
          </a:p>
        </p:txBody>
      </p:sp>
      <p:grpSp>
        <p:nvGrpSpPr>
          <p:cNvPr id="9" name="Group 8"/>
          <p:cNvGrpSpPr/>
          <p:nvPr/>
        </p:nvGrpSpPr>
        <p:grpSpPr>
          <a:xfrm>
            <a:off x="683568" y="3128253"/>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401563" y="4266646"/>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19672" y="2120141"/>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31840" y="1472069"/>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876397" y="1462545"/>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300192" y="2738066"/>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5940152" y="4162189"/>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779912" y="4941168"/>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949034" y="3224237"/>
            <a:ext cx="288032" cy="381816"/>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loud 52"/>
          <p:cNvSpPr/>
          <p:nvPr/>
        </p:nvSpPr>
        <p:spPr>
          <a:xfrm>
            <a:off x="1401563" y="2158416"/>
            <a:ext cx="4376476" cy="266616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241436" y="4044577"/>
            <a:ext cx="2154662" cy="430887"/>
          </a:xfrm>
          <a:prstGeom prst="rect">
            <a:avLst/>
          </a:prstGeom>
          <a:noFill/>
        </p:spPr>
        <p:txBody>
          <a:bodyPr wrap="square" rtlCol="0">
            <a:spAutoFit/>
          </a:bodyPr>
          <a:lstStyle/>
          <a:p>
            <a:pPr algn="ctr"/>
            <a:r>
              <a:rPr lang="en-US" sz="1100" smtClean="0">
                <a:solidFill>
                  <a:srgbClr val="FF0000"/>
                </a:solidFill>
                <a:latin typeface="AhnbergHand" charset="0"/>
                <a:ea typeface="AhnbergHand" charset="0"/>
                <a:cs typeface="AhnbergHand" charset="0"/>
              </a:rPr>
              <a:t>Content Distribution Network</a:t>
            </a:r>
            <a:endParaRPr lang="en-US" sz="1100" dirty="0">
              <a:solidFill>
                <a:srgbClr val="FF0000"/>
              </a:solidFill>
              <a:latin typeface="AhnbergHand" charset="0"/>
              <a:ea typeface="AhnbergHand" charset="0"/>
              <a:cs typeface="AhnbergHand" charset="0"/>
            </a:endParaRPr>
          </a:p>
        </p:txBody>
      </p:sp>
      <p:grpSp>
        <p:nvGrpSpPr>
          <p:cNvPr id="63" name="Group 62"/>
          <p:cNvGrpSpPr/>
          <p:nvPr/>
        </p:nvGrpSpPr>
        <p:grpSpPr>
          <a:xfrm>
            <a:off x="3144061" y="3172885"/>
            <a:ext cx="587363" cy="805451"/>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5105625" y="2851714"/>
            <a:ext cx="288032" cy="381816"/>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3229782" y="2394663"/>
            <a:ext cx="288032" cy="381816"/>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467613" y="3977665"/>
            <a:ext cx="288032" cy="381816"/>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3345821" y="2773194"/>
            <a:ext cx="145524" cy="38564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51118" y="3096235"/>
            <a:ext cx="1174670" cy="244902"/>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223594" y="3314472"/>
            <a:ext cx="883288" cy="197655"/>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40727" y="3678382"/>
            <a:ext cx="871432" cy="30847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966855" y="2026227"/>
            <a:ext cx="231513" cy="645571"/>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528395" y="2929983"/>
            <a:ext cx="695760" cy="187290"/>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4823147" y="4174428"/>
            <a:ext cx="891853" cy="231317"/>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042064" y="4426478"/>
            <a:ext cx="557236" cy="59875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3158836" y="2036618"/>
            <a:ext cx="270422" cy="345363"/>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1753408" y="2760714"/>
            <a:ext cx="304694" cy="555369"/>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966355" y="3335458"/>
            <a:ext cx="872836" cy="203608"/>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1650522" y="3636796"/>
            <a:ext cx="593914" cy="75855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itle 1"/>
          <p:cNvSpPr>
            <a:spLocks noGrp="1"/>
          </p:cNvSpPr>
          <p:nvPr>
            <p:ph type="title"/>
          </p:nvPr>
        </p:nvSpPr>
        <p:spPr>
          <a:xfrm>
            <a:off x="456812" y="299638"/>
            <a:ext cx="8352928" cy="1143000"/>
          </a:xfrm>
        </p:spPr>
        <p:txBody>
          <a:bodyPr>
            <a:normAutofit/>
          </a:bodyPr>
          <a:lstStyle/>
          <a:p>
            <a:r>
              <a:rPr lang="en-US" dirty="0" smtClean="0"/>
              <a:t>Content Distribution</a:t>
            </a:r>
            <a:endParaRPr lang="en-US" dirty="0"/>
          </a:p>
        </p:txBody>
      </p:sp>
    </p:spTree>
    <p:extLst>
      <p:ext uri="{BB962C8B-B14F-4D97-AF65-F5344CB8AC3E}">
        <p14:creationId xmlns:p14="http://schemas.microsoft.com/office/powerpoint/2010/main" val="1762337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them eat data!</a:t>
            </a:r>
            <a:endParaRPr lang="en-US" dirty="0"/>
          </a:p>
        </p:txBody>
      </p:sp>
      <p:sp>
        <p:nvSpPr>
          <p:cNvPr id="3" name="Content Placeholder 2"/>
          <p:cNvSpPr>
            <a:spLocks noGrp="1"/>
          </p:cNvSpPr>
          <p:nvPr>
            <p:ph idx="1"/>
          </p:nvPr>
        </p:nvSpPr>
        <p:spPr/>
        <p:txBody>
          <a:bodyPr>
            <a:normAutofit fontScale="92500"/>
          </a:bodyPr>
          <a:lstStyle/>
          <a:p>
            <a:pPr marL="0" indent="0">
              <a:spcAft>
                <a:spcPts val="800"/>
              </a:spcAft>
              <a:buNone/>
            </a:pPr>
            <a:r>
              <a:rPr lang="en-US" dirty="0" smtClean="0"/>
              <a:t>The rise of the Content Distribution Network</a:t>
            </a:r>
          </a:p>
          <a:p>
            <a:pPr lvl="1">
              <a:spcAft>
                <a:spcPts val="800"/>
              </a:spcAft>
            </a:pPr>
            <a:r>
              <a:rPr lang="en-US" dirty="0"/>
              <a:t>R</a:t>
            </a:r>
            <a:r>
              <a:rPr lang="en-US" dirty="0" smtClean="0"/>
              <a:t>eplicate content caches close to large user populations</a:t>
            </a:r>
          </a:p>
          <a:p>
            <a:pPr lvl="1">
              <a:spcAft>
                <a:spcPts val="800"/>
              </a:spcAft>
            </a:pPr>
            <a:r>
              <a:rPr lang="en-US" dirty="0" smtClean="0"/>
              <a:t>The  challenge of delivering many </a:t>
            </a:r>
            <a:r>
              <a:rPr lang="en-US" dirty="0" err="1" smtClean="0"/>
              <a:t>replicant</a:t>
            </a:r>
            <a:r>
              <a:rPr lang="en-US" dirty="0" smtClean="0"/>
              <a:t> service requests  over high delay network paths is replaced by the task of updating a set of local caches by the content distribution system and then serving user service requests over the access network</a:t>
            </a:r>
          </a:p>
          <a:p>
            <a:pPr lvl="1">
              <a:spcAft>
                <a:spcPts val="800"/>
              </a:spcAft>
            </a:pPr>
            <a:r>
              <a:rPr lang="en-US" dirty="0" smtClean="0"/>
              <a:t>Reduced service latency, increased service resilience</a:t>
            </a:r>
          </a:p>
          <a:p>
            <a:pPr lvl="1">
              <a:spcAft>
                <a:spcPts val="8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Reversal</a:t>
            </a:r>
            <a:endParaRPr lang="en-US" dirty="0"/>
          </a:p>
        </p:txBody>
      </p:sp>
      <p:sp>
        <p:nvSpPr>
          <p:cNvPr id="3" name="Content Placeholder 2"/>
          <p:cNvSpPr>
            <a:spLocks noGrp="1"/>
          </p:cNvSpPr>
          <p:nvPr>
            <p:ph idx="1"/>
          </p:nvPr>
        </p:nvSpPr>
        <p:spPr/>
        <p:txBody>
          <a:bodyPr/>
          <a:lstStyle/>
          <a:p>
            <a:pPr marL="0" indent="0">
              <a:buNone/>
            </a:pPr>
            <a:r>
              <a:rPr lang="en-US" dirty="0" smtClean="0"/>
              <a:t>Service portals are located adjacent to users</a:t>
            </a:r>
          </a:p>
          <a:p>
            <a:pPr lvl="1"/>
            <a:r>
              <a:rPr lang="en-US" dirty="0" smtClean="0"/>
              <a:t>Networks no longer carry users’ traffic to/from service portals as ISP public carriage services</a:t>
            </a:r>
          </a:p>
          <a:p>
            <a:pPr lvl="1"/>
            <a:r>
              <a:rPr lang="en-US" dirty="0" smtClean="0"/>
              <a:t>Networks carry content to service portals as CDN private carriage services </a:t>
            </a:r>
          </a:p>
          <a:p>
            <a:pPr lvl="1"/>
            <a:endParaRPr lang="en-US" dirty="0"/>
          </a:p>
          <a:p>
            <a:pPr marL="0" indent="0">
              <a:buNone/>
            </a:pPr>
            <a:r>
              <a:rPr lang="en-US" dirty="0" smtClean="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27</a:t>
            </a:fld>
            <a:endParaRPr lang="en-AU" kern="0" dirty="0"/>
          </a:p>
        </p:txBody>
      </p:sp>
    </p:spTree>
    <p:extLst>
      <p:ext uri="{BB962C8B-B14F-4D97-AF65-F5344CB8AC3E}">
        <p14:creationId xmlns:p14="http://schemas.microsoft.com/office/powerpoint/2010/main" val="2024324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building now?</a:t>
            </a:r>
            <a:endParaRPr lang="en-US" dirty="0"/>
          </a:p>
        </p:txBody>
      </p:sp>
      <p:sp>
        <p:nvSpPr>
          <p:cNvPr id="3" name="Content Placeholder 2"/>
          <p:cNvSpPr>
            <a:spLocks noGrp="1"/>
          </p:cNvSpPr>
          <p:nvPr>
            <p:ph idx="1"/>
          </p:nvPr>
        </p:nvSpPr>
        <p:spPr/>
        <p:txBody>
          <a:bodyPr/>
          <a:lstStyle/>
          <a:p>
            <a:pPr marL="0" indent="0">
              <a:buNone/>
            </a:pPr>
            <a:r>
              <a:rPr lang="en-US" dirty="0" smtClean="0"/>
              <a:t>Almost all new submarine international cable projects are heavily underwritten by content providers, not carriers</a:t>
            </a:r>
          </a:p>
          <a:p>
            <a:endParaRPr lang="en-US" dirty="0"/>
          </a:p>
        </p:txBody>
      </p:sp>
      <p:sp>
        <p:nvSpPr>
          <p:cNvPr id="4" name="TextBox 3"/>
          <p:cNvSpPr txBox="1"/>
          <p:nvPr/>
        </p:nvSpPr>
        <p:spPr>
          <a:xfrm>
            <a:off x="179511" y="3645024"/>
            <a:ext cx="4488500" cy="2123658"/>
          </a:xfrm>
          <a:prstGeom prst="rect">
            <a:avLst/>
          </a:prstGeom>
          <a:noFill/>
        </p:spPr>
        <p:txBody>
          <a:bodyPr wrap="square" rtlCol="0">
            <a:spAutoFit/>
          </a:bodyPr>
          <a:lstStyle/>
          <a:p>
            <a:r>
              <a:rPr lang="en-US" sz="12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1200" dirty="0" err="1">
                <a:latin typeface="Courier" charset="0"/>
                <a:ea typeface="Courier" charset="0"/>
                <a:cs typeface="Courier" charset="0"/>
              </a:rPr>
              <a:t>fibre</a:t>
            </a:r>
            <a:r>
              <a:rPr lang="en-US" sz="1200" dirty="0">
                <a:latin typeface="Courier" charset="0"/>
                <a:ea typeface="Courier" charset="0"/>
                <a:cs typeface="Courier" charset="0"/>
              </a:rPr>
              <a:t> pairs also gives them the flexibility to upgrade when they see fit, rather than being beholden to a third-party submarine cable operator.” </a:t>
            </a:r>
          </a:p>
          <a:p>
            <a:endParaRPr lang="en-US" sz="1200" dirty="0">
              <a:latin typeface="Courier" charset="0"/>
              <a:ea typeface="Courier" charset="0"/>
              <a:cs typeface="Courier" charset="0"/>
            </a:endParaRPr>
          </a:p>
          <a:p>
            <a:r>
              <a:rPr lang="en-US" sz="1200" dirty="0">
                <a:latin typeface="Courier" charset="0"/>
                <a:ea typeface="Courier" charset="0"/>
                <a:cs typeface="Courier" charset="0"/>
              </a:rPr>
              <a:t>Tim </a:t>
            </a:r>
            <a:r>
              <a:rPr lang="en-US" sz="1200" dirty="0" err="1">
                <a:latin typeface="Courier" charset="0"/>
                <a:ea typeface="Courier" charset="0"/>
                <a:cs typeface="Courier" charset="0"/>
              </a:rPr>
              <a:t>Stronge</a:t>
            </a:r>
            <a:r>
              <a:rPr lang="en-US" sz="1200" dirty="0">
                <a:latin typeface="Courier" charset="0"/>
                <a:ea typeface="Courier" charset="0"/>
                <a:cs typeface="Courier" charset="0"/>
              </a:rPr>
              <a:t> of </a:t>
            </a:r>
            <a:r>
              <a:rPr lang="en-US" sz="1200" dirty="0" err="1" smtClean="0">
                <a:latin typeface="Courier" charset="0"/>
                <a:ea typeface="Courier" charset="0"/>
                <a:cs typeface="Courier" charset="0"/>
              </a:rPr>
              <a:t>Telegeography</a:t>
            </a:r>
            <a:r>
              <a:rPr lang="en-US" sz="1200" dirty="0" smtClean="0">
                <a:latin typeface="Courier" charset="0"/>
                <a:ea typeface="Courier" charset="0"/>
                <a:cs typeface="Courier" charset="0"/>
              </a:rPr>
              <a:t>, January 2017</a:t>
            </a:r>
            <a:endParaRPr lang="en-US" sz="1200" dirty="0">
              <a:latin typeface="Courier" charset="0"/>
              <a:ea typeface="Courier" charset="0"/>
              <a:cs typeface="Courier" charset="0"/>
            </a:endParaRPr>
          </a:p>
        </p:txBody>
      </p:sp>
      <p:pic>
        <p:nvPicPr>
          <p:cNvPr id="5" name="Picture 4"/>
          <p:cNvPicPr>
            <a:picLocks noChangeAspect="1"/>
          </p:cNvPicPr>
          <p:nvPr/>
        </p:nvPicPr>
        <p:blipFill>
          <a:blip r:embed="rId2"/>
          <a:stretch>
            <a:fillRect/>
          </a:stretch>
        </p:blipFill>
        <p:spPr>
          <a:xfrm>
            <a:off x="4747617" y="3470162"/>
            <a:ext cx="4216872" cy="1815999"/>
          </a:xfrm>
          <a:prstGeom prst="rect">
            <a:avLst/>
          </a:prstGeom>
        </p:spPr>
      </p:pic>
    </p:spTree>
    <p:extLst>
      <p:ext uri="{BB962C8B-B14F-4D97-AF65-F5344CB8AC3E}">
        <p14:creationId xmlns:p14="http://schemas.microsoft.com/office/powerpoint/2010/main" val="144412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5420"/>
            <a:ext cx="7320814" cy="1143000"/>
          </a:xfrm>
        </p:spPr>
        <p:txBody>
          <a:bodyPr/>
          <a:lstStyle/>
          <a:p>
            <a:r>
              <a:rPr lang="en-US" dirty="0" smtClean="0"/>
              <a:t>Submarine Cables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94" y="2276871"/>
            <a:ext cx="4180790" cy="2544829"/>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29</a:t>
            </a:fld>
            <a:endParaRPr lang="en-AU" kern="0" dirty="0"/>
          </a:p>
        </p:txBody>
      </p:sp>
      <p:sp>
        <p:nvSpPr>
          <p:cNvPr id="6" name="TextBox 5"/>
          <p:cNvSpPr txBox="1"/>
          <p:nvPr/>
        </p:nvSpPr>
        <p:spPr>
          <a:xfrm>
            <a:off x="179512" y="4894517"/>
            <a:ext cx="3052439" cy="369332"/>
          </a:xfrm>
          <a:prstGeom prst="rect">
            <a:avLst/>
          </a:prstGeom>
          <a:noFill/>
        </p:spPr>
        <p:txBody>
          <a:bodyPr wrap="none" rtlCol="0">
            <a:spAutoFit/>
          </a:bodyPr>
          <a:lstStyle/>
          <a:p>
            <a:r>
              <a:rPr lang="en-US" dirty="0">
                <a:latin typeface="AhnbergHand" charset="0"/>
                <a:ea typeface="AhnbergHand" charset="0"/>
                <a:cs typeface="AhnbergHand" charset="0"/>
              </a:rPr>
              <a:t>F</a:t>
            </a:r>
            <a:r>
              <a:rPr lang="en-US" dirty="0" smtClean="0">
                <a:latin typeface="AhnbergHand" charset="0"/>
                <a:ea typeface="AhnbergHand" charset="0"/>
                <a:cs typeface="AhnbergHand" charset="0"/>
              </a:rPr>
              <a:t>ewer </a:t>
            </a:r>
            <a:r>
              <a:rPr lang="en-US" dirty="0">
                <a:latin typeface="AhnbergHand" charset="0"/>
                <a:ea typeface="AhnbergHand" charset="0"/>
                <a:cs typeface="AhnbergHand" charset="0"/>
              </a:rPr>
              <a:t>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249" y="1751437"/>
            <a:ext cx="3693175" cy="2256537"/>
          </a:xfrm>
          <a:prstGeom prst="rect">
            <a:avLst/>
          </a:prstGeom>
        </p:spPr>
      </p:pic>
      <p:sp>
        <p:nvSpPr>
          <p:cNvPr id="8" name="TextBox 7"/>
          <p:cNvSpPr txBox="1"/>
          <p:nvPr/>
        </p:nvSpPr>
        <p:spPr>
          <a:xfrm>
            <a:off x="4571999" y="934806"/>
            <a:ext cx="4608512" cy="584775"/>
          </a:xfrm>
          <a:prstGeom prst="rect">
            <a:avLst/>
          </a:prstGeom>
          <a:noFill/>
        </p:spPr>
        <p:txBody>
          <a:bodyPr wrap="square" rtlCol="0">
            <a:spAutoFit/>
          </a:bodyPr>
          <a:lstStyle/>
          <a:p>
            <a:r>
              <a:rPr lang="en-US" sz="1600" dirty="0">
                <a:latin typeface="AhnbergHand" charset="0"/>
                <a:ea typeface="AhnbergHand" charset="0"/>
                <a:cs typeface="AhnbergHand" charset="0"/>
              </a:rPr>
              <a:t>And those that are </a:t>
            </a:r>
            <a:r>
              <a:rPr lang="en-US" sz="1600">
                <a:latin typeface="AhnbergHand" charset="0"/>
                <a:ea typeface="AhnbergHand" charset="0"/>
                <a:cs typeface="AhnbergHand" charset="0"/>
              </a:rPr>
              <a:t>being built are now single owner cables</a:t>
            </a:r>
            <a:endParaRPr lang="en-US" sz="16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130" y="4303710"/>
            <a:ext cx="1986358" cy="1756231"/>
          </a:xfrm>
          <a:prstGeom prst="rect">
            <a:avLst/>
          </a:prstGeom>
        </p:spPr>
      </p:pic>
      <p:sp>
        <p:nvSpPr>
          <p:cNvPr id="10" name="TextBox 9"/>
          <p:cNvSpPr txBox="1"/>
          <p:nvPr/>
        </p:nvSpPr>
        <p:spPr>
          <a:xfrm>
            <a:off x="4192284" y="5767554"/>
            <a:ext cx="3103404" cy="584775"/>
          </a:xfrm>
          <a:prstGeom prst="rect">
            <a:avLst/>
          </a:prstGeom>
          <a:solidFill>
            <a:schemeClr val="bg1"/>
          </a:solidFill>
        </p:spPr>
        <p:txBody>
          <a:bodyPr wrap="square" rtlCol="0">
            <a:spAutoFit/>
          </a:bodyPr>
          <a:lstStyle/>
          <a:p>
            <a:r>
              <a:rPr lang="en-US" sz="1600">
                <a:latin typeface="AhnbergHand" charset="0"/>
                <a:ea typeface="AhnbergHand" charset="0"/>
                <a:cs typeface="AhnbergHand" charset="0"/>
              </a:rPr>
              <a:t>And the majority are now self-funded</a:t>
            </a:r>
            <a:endParaRPr lang="en-US" sz="1600" dirty="0">
              <a:latin typeface="AhnbergHand" charset="0"/>
              <a:ea typeface="AhnbergHand" charset="0"/>
              <a:cs typeface="AhnbergHand" charset="0"/>
            </a:endParaRPr>
          </a:p>
        </p:txBody>
      </p:sp>
    </p:spTree>
    <p:extLst>
      <p:ext uri="{BB962C8B-B14F-4D97-AF65-F5344CB8AC3E}">
        <p14:creationId xmlns:p14="http://schemas.microsoft.com/office/powerpoint/2010/main" val="130594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40768" y="-856917"/>
            <a:ext cx="13881285" cy="8606396"/>
          </a:xfrm>
          <a:prstGeom prst="rect">
            <a:avLst/>
          </a:prstGeom>
        </p:spPr>
      </p:pic>
      <p:sp>
        <p:nvSpPr>
          <p:cNvPr id="2" name="Title 1"/>
          <p:cNvSpPr>
            <a:spLocks noGrp="1"/>
          </p:cNvSpPr>
          <p:nvPr>
            <p:ph type="title"/>
          </p:nvPr>
        </p:nvSpPr>
        <p:spPr/>
        <p:txBody>
          <a:bodyPr/>
          <a:lstStyle/>
          <a:p>
            <a:r>
              <a:rPr lang="en-US" dirty="0" smtClean="0"/>
              <a:t>It’s about architecture</a:t>
            </a:r>
            <a:endParaRPr lang="en-US" dirty="0"/>
          </a:p>
        </p:txBody>
      </p:sp>
    </p:spTree>
    <p:extLst>
      <p:ext uri="{BB962C8B-B14F-4D97-AF65-F5344CB8AC3E}">
        <p14:creationId xmlns:p14="http://schemas.microsoft.com/office/powerpoint/2010/main" val="62508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Today’s Internet Architecture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We’ve split the network into clients and servers</a:t>
            </a:r>
          </a:p>
          <a:p>
            <a:pPr lvl="1"/>
            <a:r>
              <a:rPr lang="en-US" dirty="0" smtClean="0"/>
              <a:t>Web servers</a:t>
            </a:r>
          </a:p>
          <a:p>
            <a:pPr lvl="1"/>
            <a:r>
              <a:rPr lang="en-US" dirty="0" smtClean="0"/>
              <a:t>Streaming servers</a:t>
            </a:r>
          </a:p>
          <a:p>
            <a:pPr lvl="1"/>
            <a:r>
              <a:rPr lang="en-US" dirty="0" smtClean="0"/>
              <a:t>Mail servers</a:t>
            </a:r>
          </a:p>
          <a:p>
            <a:pPr lvl="1"/>
            <a:r>
              <a:rPr lang="en-US" dirty="0" smtClean="0"/>
              <a:t>DNS servers</a:t>
            </a:r>
          </a:p>
          <a:p>
            <a:endParaRPr lang="en-US" dirty="0" smtClean="0"/>
          </a:p>
          <a:p>
            <a:pPr marL="0" indent="0">
              <a:buNone/>
            </a:pPr>
            <a:r>
              <a:rPr lang="en-US" dirty="0" smtClean="0"/>
              <a:t>Servers and services now sit in CDN systems with global replication and DDOS resilience</a:t>
            </a:r>
          </a:p>
          <a:p>
            <a:pPr marL="0" indent="0">
              <a:buNone/>
            </a:pPr>
            <a:endParaRPr lang="en-US" dirty="0" smtClean="0"/>
          </a:p>
          <a:p>
            <a:pPr marL="0" indent="0">
              <a:buNone/>
            </a:pPr>
            <a:r>
              <a:rPr lang="en-US" dirty="0" smtClean="0"/>
              <a:t>Users don</a:t>
            </a:r>
            <a:r>
              <a:rPr lang="mr-IN" dirty="0" smtClean="0"/>
              <a:t>’</a:t>
            </a:r>
            <a:r>
              <a:rPr lang="en-US" dirty="0" smtClean="0"/>
              <a:t>t reach out to content any more - </a:t>
            </a:r>
            <a:r>
              <a:rPr lang="en-US" dirty="0"/>
              <a:t>t</a:t>
            </a:r>
            <a:r>
              <a:rPr lang="en-US" dirty="0" smtClean="0"/>
              <a:t>he CDNs bring content to users</a:t>
            </a:r>
          </a:p>
        </p:txBody>
      </p:sp>
    </p:spTree>
    <p:extLst>
      <p:ext uri="{BB962C8B-B14F-4D97-AF65-F5344CB8AC3E}">
        <p14:creationId xmlns:p14="http://schemas.microsoft.com/office/powerpoint/2010/main" val="48230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Today’s Internet Architecture</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31</a:t>
            </a:fld>
            <a:endParaRPr lang="en-AU" kern="0" dirty="0"/>
          </a:p>
        </p:txBody>
      </p:sp>
      <p:pic>
        <p:nvPicPr>
          <p:cNvPr id="5" name="Picture 4"/>
          <p:cNvPicPr>
            <a:picLocks noChangeAspect="1"/>
          </p:cNvPicPr>
          <p:nvPr/>
        </p:nvPicPr>
        <p:blipFill>
          <a:blip r:embed="rId2"/>
          <a:stretch>
            <a:fillRect/>
          </a:stretch>
        </p:blipFill>
        <p:spPr>
          <a:xfrm>
            <a:off x="-26619" y="1604798"/>
            <a:ext cx="9170619" cy="4350735"/>
          </a:xfrm>
          <a:prstGeom prst="rect">
            <a:avLst/>
          </a:prstGeom>
        </p:spPr>
      </p:pic>
    </p:spTree>
    <p:extLst>
      <p:ext uri="{BB962C8B-B14F-4D97-AF65-F5344CB8AC3E}">
        <p14:creationId xmlns:p14="http://schemas.microsoft.com/office/powerpoint/2010/main" val="2045708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a:t>
            </a:r>
            <a:endParaRPr lang="en-US" dirty="0"/>
          </a:p>
        </p:txBody>
      </p:sp>
      <p:sp>
        <p:nvSpPr>
          <p:cNvPr id="3" name="Content Placeholder 2"/>
          <p:cNvSpPr>
            <a:spLocks noGrp="1"/>
          </p:cNvSpPr>
          <p:nvPr>
            <p:ph idx="1"/>
          </p:nvPr>
        </p:nvSpPr>
        <p:spPr/>
        <p:txBody>
          <a:bodyPr>
            <a:normAutofit lnSpcReduction="10000"/>
          </a:bodyPr>
          <a:lstStyle/>
          <a:p>
            <a:r>
              <a:rPr lang="en-US" dirty="0" smtClean="0"/>
              <a:t>If users don</a:t>
            </a:r>
            <a:r>
              <a:rPr lang="mr-IN" dirty="0" smtClean="0"/>
              <a:t>’</a:t>
            </a:r>
            <a:r>
              <a:rPr lang="en-US" dirty="0" smtClean="0"/>
              <a:t>t send packets to users any more</a:t>
            </a:r>
            <a:r>
              <a:rPr lang="mr-IN" dirty="0" smtClean="0"/>
              <a:t>…</a:t>
            </a:r>
            <a:endParaRPr lang="en-US" dirty="0" smtClean="0"/>
          </a:p>
          <a:p>
            <a:r>
              <a:rPr lang="en-US" dirty="0" smtClean="0"/>
              <a:t>If content is now delivered via CDNs to users via discrete service cones</a:t>
            </a:r>
            <a:r>
              <a:rPr lang="mr-IN" dirty="0" smtClean="0"/>
              <a:t>…</a:t>
            </a:r>
            <a:endParaRPr lang="en-US" dirty="0" smtClean="0"/>
          </a:p>
          <a:p>
            <a:r>
              <a:rPr lang="en-US" dirty="0" smtClean="0"/>
              <a:t>If there is no universal service obligation</a:t>
            </a:r>
            <a:r>
              <a:rPr lang="mr-IN" dirty="0" smtClean="0"/>
              <a:t>…</a:t>
            </a:r>
            <a:endParaRPr lang="en-US" dirty="0" smtClean="0"/>
          </a:p>
          <a:p>
            <a:endParaRPr lang="en-US" dirty="0" smtClean="0"/>
          </a:p>
          <a:p>
            <a:pPr marL="0" indent="0">
              <a:buNone/>
            </a:pPr>
            <a:r>
              <a:rPr lang="en-US" dirty="0" smtClean="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a:t>
            </a:r>
            <a:endParaRPr lang="en-US" dirty="0"/>
          </a:p>
        </p:txBody>
      </p:sp>
      <p:sp>
        <p:nvSpPr>
          <p:cNvPr id="3" name="Content Placeholder 2"/>
          <p:cNvSpPr>
            <a:spLocks noGrp="1"/>
          </p:cNvSpPr>
          <p:nvPr>
            <p:ph idx="1"/>
          </p:nvPr>
        </p:nvSpPr>
        <p:spPr/>
        <p:txBody>
          <a:bodyPr>
            <a:normAutofit/>
          </a:bodyPr>
          <a:lstStyle/>
          <a:p>
            <a:r>
              <a:rPr lang="en-US" dirty="0" smtClean="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Internet Names and Addresses?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If the Internet is (or maybe soon will be) a collection of discrete private CDN service ‘cones’ </a:t>
            </a:r>
            <a:r>
              <a:rPr lang="en-US" dirty="0"/>
              <a:t>t</a:t>
            </a:r>
            <a:r>
              <a:rPr lang="en-US" dirty="0" smtClean="0"/>
              <a:t>hen why do we still need :</a:t>
            </a:r>
          </a:p>
          <a:p>
            <a:pPr lvl="1"/>
            <a:r>
              <a:rPr lang="en-US" dirty="0" smtClean="0"/>
              <a:t>A global address plan</a:t>
            </a:r>
            <a:r>
              <a:rPr lang="en-US" dirty="0"/>
              <a:t> </a:t>
            </a:r>
            <a:r>
              <a:rPr lang="en-US" dirty="0" smtClean="0"/>
              <a:t>(in IPv4 or IPv6)?</a:t>
            </a:r>
          </a:p>
          <a:p>
            <a:pPr lvl="1"/>
            <a:r>
              <a:rPr lang="en-US" dirty="0" smtClean="0"/>
              <a:t>A global name system?</a:t>
            </a:r>
          </a:p>
          <a:p>
            <a:pPr lvl="1"/>
            <a:r>
              <a:rPr lang="en-US" dirty="0" smtClean="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9"/>
            <a:ext cx="8856984" cy="1143000"/>
          </a:xfrm>
        </p:spPr>
        <p:txBody>
          <a:bodyPr>
            <a:normAutofit/>
          </a:bodyPr>
          <a:lstStyle/>
          <a:p>
            <a:r>
              <a:rPr lang="en-US" sz="4000" dirty="0" smtClean="0"/>
              <a:t>It’s not just the death of Transit </a:t>
            </a:r>
            <a:r>
              <a:rPr lang="mr-IN" sz="4000" dirty="0" smtClean="0"/>
              <a:t>…</a:t>
            </a:r>
            <a:endParaRPr lang="en-US" sz="4000" dirty="0"/>
          </a:p>
        </p:txBody>
      </p:sp>
      <p:sp>
        <p:nvSpPr>
          <p:cNvPr id="3" name="Content Placeholder 2"/>
          <p:cNvSpPr>
            <a:spLocks noGrp="1"/>
          </p:cNvSpPr>
          <p:nvPr>
            <p:ph idx="1"/>
          </p:nvPr>
        </p:nvSpPr>
        <p:spPr/>
        <p:txBody>
          <a:bodyPr>
            <a:normAutofit/>
          </a:bodyPr>
          <a:lstStyle/>
          <a:p>
            <a:pPr marL="0" indent="0">
              <a:spcAft>
                <a:spcPts val="800"/>
              </a:spcAft>
              <a:buNone/>
            </a:pPr>
            <a:r>
              <a:rPr lang="en-US" sz="2800" dirty="0" smtClean="0"/>
              <a:t>It</a:t>
            </a:r>
            <a:r>
              <a:rPr lang="mr-IN" sz="2800" dirty="0" smtClean="0"/>
              <a:t>’</a:t>
            </a:r>
            <a:r>
              <a:rPr lang="en-US" sz="2800" dirty="0" smtClean="0"/>
              <a:t>s the re-purposing of the entire network</a:t>
            </a:r>
          </a:p>
          <a:p>
            <a:pPr lvl="1">
              <a:spcAft>
                <a:spcPts val="800"/>
              </a:spcAft>
            </a:pPr>
            <a:r>
              <a:rPr lang="en-US" sz="2400" dirty="0" smtClean="0"/>
              <a:t>Service provisioning sits within cloud providers and distributed data </a:t>
            </a:r>
            <a:r>
              <a:rPr lang="en-US" sz="2400" dirty="0" err="1" smtClean="0"/>
              <a:t>centres</a:t>
            </a:r>
            <a:endParaRPr lang="en-US" sz="2400" dirty="0" smtClean="0"/>
          </a:p>
          <a:p>
            <a:pPr lvl="1">
              <a:spcAft>
                <a:spcPts val="800"/>
              </a:spcAft>
            </a:pPr>
            <a:r>
              <a:rPr lang="en-US" sz="2400" dirty="0" smtClean="0"/>
              <a:t>Applications that use peer-to-peer networking are now under general suspicion of dark deeds of IPR theft</a:t>
            </a:r>
          </a:p>
          <a:p>
            <a:pPr lvl="1">
              <a:spcAft>
                <a:spcPts val="800"/>
              </a:spcAft>
            </a:pPr>
            <a:r>
              <a:rPr lang="en-US" sz="2400" dirty="0" smtClean="0"/>
              <a:t>Edge computers are now acting as televisions into the clouded world of data</a:t>
            </a:r>
          </a:p>
          <a:p>
            <a:pPr lvl="1">
              <a:spcAft>
                <a:spcPts val="800"/>
              </a:spcAft>
            </a:pPr>
            <a:r>
              <a:rPr lang="en-US" sz="2400" dirty="0" smtClean="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smtClean="0"/>
              <a:t>Exactly where </a:t>
            </a:r>
            <a:r>
              <a:rPr lang="en-US" sz="4400" dirty="0" smtClean="0"/>
              <a:t>are we?</a:t>
            </a:r>
            <a:endParaRPr lang="en-US" sz="4400" dirty="0"/>
          </a:p>
        </p:txBody>
      </p:sp>
      <p:sp>
        <p:nvSpPr>
          <p:cNvPr id="3" name="Content Placeholder 2"/>
          <p:cNvSpPr>
            <a:spLocks noGrp="1"/>
          </p:cNvSpPr>
          <p:nvPr>
            <p:ph idx="1"/>
          </p:nvPr>
        </p:nvSpPr>
        <p:spPr/>
        <p:txBody>
          <a:bodyPr>
            <a:normAutofit fontScale="77500" lnSpcReduction="20000"/>
          </a:bodyPr>
          <a:lstStyle/>
          <a:p>
            <a:r>
              <a:rPr lang="en-US" dirty="0" smtClean="0"/>
              <a:t>We started this journey building a telephone network for computers to communicate between each other</a:t>
            </a:r>
          </a:p>
          <a:p>
            <a:r>
              <a:rPr lang="en-US" dirty="0" smtClean="0"/>
              <a:t>One-way content distribution lies at the core of today’s Internet</a:t>
            </a:r>
          </a:p>
          <a:p>
            <a:r>
              <a:rPr lang="en-US" dirty="0" smtClean="0"/>
              <a:t>We are now far closer to a model of broadcast television or some similar form of video / data distribution</a:t>
            </a:r>
          </a:p>
          <a:p>
            <a:r>
              <a:rPr lang="en-US" dirty="0" smtClean="0"/>
              <a:t>This content distribution role is an enterprise model rather than a public service</a:t>
            </a:r>
          </a:p>
          <a:p>
            <a:r>
              <a:rPr lang="en-US" dirty="0" smtClean="0"/>
              <a:t>The internal parts of the network are now being privatized and removed from public regulatory scrutiny</a:t>
            </a:r>
          </a:p>
          <a:p>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3" name="Content Placeholder 2"/>
          <p:cNvSpPr>
            <a:spLocks noGrp="1"/>
          </p:cNvSpPr>
          <p:nvPr>
            <p:ph idx="1"/>
          </p:nvPr>
        </p:nvSpPr>
        <p:spPr>
          <a:xfrm>
            <a:off x="611559" y="1600202"/>
            <a:ext cx="8136905" cy="4565103"/>
          </a:xfrm>
        </p:spPr>
        <p:txBody>
          <a:bodyPr>
            <a:normAutofit/>
          </a:bodyPr>
          <a:lstStyle/>
          <a:p>
            <a:pPr marL="0" indent="0">
              <a:buNone/>
            </a:pPr>
            <a:r>
              <a:rPr lang="en-US" sz="2800" dirty="0" smtClean="0"/>
              <a:t>If CDN networks are private networks, and there is little residual public carriage other than last mile access networks, then what do we really mean by “public communications policy”?</a:t>
            </a:r>
          </a:p>
          <a:p>
            <a:pPr marL="0" indent="0">
              <a:buNone/>
            </a:pPr>
            <a:endParaRPr lang="en-US" sz="2800" dirty="0" smtClean="0"/>
          </a:p>
          <a:p>
            <a:pPr marL="0" indent="0">
              <a:buNone/>
            </a:pPr>
            <a:r>
              <a:rPr lang="en-US" sz="2800" dirty="0" smtClean="0"/>
              <a:t>In the regulatory world ‘content’ is </a:t>
            </a:r>
            <a:r>
              <a:rPr lang="en-US" sz="2800" b="1" i="1" dirty="0" smtClean="0"/>
              <a:t>commerce</a:t>
            </a:r>
            <a:r>
              <a:rPr lang="en-US" sz="2800" dirty="0" smtClean="0"/>
              <a:t>, not </a:t>
            </a:r>
            <a:r>
              <a:rPr lang="en-US" sz="2800" b="1" i="1" dirty="0" smtClean="0"/>
              <a:t>carriage</a:t>
            </a:r>
            <a:r>
              <a:rPr lang="en-US" sz="2800" dirty="0" smtClean="0"/>
              <a:t>!</a:t>
            </a:r>
          </a:p>
          <a:p>
            <a:pPr lvl="1"/>
            <a:endParaRPr lang="en-US" sz="2400" dirty="0" smtClean="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3" name="Content Placeholder 2"/>
          <p:cNvSpPr>
            <a:spLocks noGrp="1"/>
          </p:cNvSpPr>
          <p:nvPr>
            <p:ph idx="1"/>
          </p:nvPr>
        </p:nvSpPr>
        <p:spPr>
          <a:xfrm>
            <a:off x="683567" y="1600202"/>
            <a:ext cx="8208913" cy="4565103"/>
          </a:xfrm>
        </p:spPr>
        <p:txBody>
          <a:bodyPr>
            <a:normAutofit/>
          </a:bodyPr>
          <a:lstStyle/>
          <a:p>
            <a:pPr marL="0" indent="0">
              <a:buNone/>
            </a:pPr>
            <a:r>
              <a:rPr lang="en-US" sz="2400" dirty="0"/>
              <a:t>I</a:t>
            </a:r>
            <a:r>
              <a:rPr lang="en-US" sz="2400" dirty="0" smtClean="0"/>
              <a:t>n today’s Internet what do we mean in a policy sense by concepts such as: </a:t>
            </a:r>
          </a:p>
          <a:p>
            <a:pPr marL="0" indent="0">
              <a:buNone/>
            </a:pPr>
            <a:r>
              <a:rPr lang="en-US" sz="2400" dirty="0" smtClean="0"/>
              <a:t>	“</a:t>
            </a:r>
            <a:r>
              <a:rPr lang="en-US" sz="2400" b="1" i="1" dirty="0" smtClean="0"/>
              <a:t>universal service obligation</a:t>
            </a:r>
            <a:r>
              <a:rPr lang="en-US" sz="2400" dirty="0" smtClean="0"/>
              <a:t>” </a:t>
            </a:r>
          </a:p>
          <a:p>
            <a:pPr marL="0" indent="0">
              <a:buNone/>
            </a:pPr>
            <a:r>
              <a:rPr lang="en-US" sz="2400" dirty="0" smtClean="0"/>
              <a:t>	“</a:t>
            </a:r>
            <a:r>
              <a:rPr lang="en-US" sz="2400" b="1" i="1" dirty="0" smtClean="0"/>
              <a:t>network neutrality</a:t>
            </a:r>
            <a:r>
              <a:rPr lang="en-US" sz="2400" dirty="0" smtClean="0"/>
              <a:t>” </a:t>
            </a:r>
          </a:p>
          <a:p>
            <a:pPr marL="0" indent="0">
              <a:buNone/>
            </a:pPr>
            <a:r>
              <a:rPr lang="en-US" sz="2400" dirty="0" smtClean="0"/>
              <a:t>	“</a:t>
            </a:r>
            <a:r>
              <a:rPr lang="en-US" sz="2400" b="1" i="1" dirty="0" smtClean="0"/>
              <a:t>rights of access</a:t>
            </a:r>
            <a:r>
              <a:rPr lang="en-US" sz="2400" dirty="0" smtClean="0"/>
              <a:t>” or even </a:t>
            </a:r>
          </a:p>
          <a:p>
            <a:pPr marL="0" indent="0">
              <a:buNone/>
            </a:pPr>
            <a:r>
              <a:rPr lang="en-US" sz="2400" dirty="0" smtClean="0"/>
              <a:t>	“</a:t>
            </a:r>
            <a:r>
              <a:rPr lang="en-US" sz="2400" b="1" i="1" dirty="0" smtClean="0"/>
              <a:t>market dominance</a:t>
            </a:r>
            <a:r>
              <a:rPr lang="en-US" sz="2400" dirty="0" smtClean="0"/>
              <a:t>” </a:t>
            </a:r>
          </a:p>
          <a:p>
            <a:pPr marL="0" indent="0">
              <a:buNone/>
            </a:pPr>
            <a:r>
              <a:rPr lang="en-US" sz="2400" dirty="0" smtClean="0"/>
              <a:t>when we are talking about diverse CDNs as the dominant actors in the Internet?</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is Aggregating</a:t>
            </a:r>
            <a:endParaRPr lang="en-US" dirty="0"/>
          </a:p>
        </p:txBody>
      </p:sp>
      <p:sp>
        <p:nvSpPr>
          <p:cNvPr id="3" name="Content Placeholder 2"/>
          <p:cNvSpPr>
            <a:spLocks noGrp="1"/>
          </p:cNvSpPr>
          <p:nvPr>
            <p:ph idx="1"/>
          </p:nvPr>
        </p:nvSpPr>
        <p:spPr/>
        <p:txBody>
          <a:bodyPr/>
          <a:lstStyle/>
          <a:p>
            <a:r>
              <a:rPr lang="en-US" dirty="0" smtClean="0"/>
              <a:t>There are not thousands of content service platforms</a:t>
            </a:r>
          </a:p>
          <a:p>
            <a:pPr lvl="1"/>
            <a:r>
              <a:rPr lang="en-US" dirty="0" smtClean="0"/>
              <a:t>There are just a few hundred</a:t>
            </a:r>
          </a:p>
          <a:p>
            <a:r>
              <a:rPr lang="en-US" dirty="0" smtClean="0"/>
              <a:t>And the space are dominated by a smaller number of massive actors who set the environment for all others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about architecture</a:t>
            </a:r>
            <a:endParaRPr lang="en-US" dirty="0"/>
          </a:p>
        </p:txBody>
      </p:sp>
      <p:sp>
        <p:nvSpPr>
          <p:cNvPr id="3" name="Content Placeholder 2"/>
          <p:cNvSpPr>
            <a:spLocks noGrp="1"/>
          </p:cNvSpPr>
          <p:nvPr>
            <p:ph idx="1"/>
          </p:nvPr>
        </p:nvSpPr>
        <p:spPr>
          <a:xfrm>
            <a:off x="1235869" y="1825625"/>
            <a:ext cx="7279481" cy="4351339"/>
          </a:xfrm>
        </p:spPr>
        <p:txBody>
          <a:bodyPr/>
          <a:lstStyle/>
          <a:p>
            <a:pPr marL="0" indent="0">
              <a:buNone/>
            </a:pPr>
            <a:r>
              <a:rPr lang="en-US" dirty="0" smtClean="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Large and the Largest</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1967127599"/>
              </p:ext>
            </p:extLst>
          </p:nvPr>
        </p:nvGraphicFramePr>
        <p:xfrm>
          <a:off x="2915816" y="1844826"/>
          <a:ext cx="3744416" cy="4320477"/>
        </p:xfrm>
        <a:graphic>
          <a:graphicData uri="http://schemas.openxmlformats.org/drawingml/2006/table">
            <a:tbl>
              <a:tblPr/>
              <a:tblGrid>
                <a:gridCol w="1492950"/>
                <a:gridCol w="2251466"/>
              </a:tblGrid>
              <a:tr h="377609">
                <a:tc>
                  <a:txBody>
                    <a:bodyPr/>
                    <a:lstStyle/>
                    <a:p>
                      <a:pPr algn="l" fontAlgn="b"/>
                      <a:r>
                        <a:rPr lang="en-US" sz="1400" b="1" i="0" u="none" strike="noStrike">
                          <a:solidFill>
                            <a:srgbClr val="000000"/>
                          </a:solidFill>
                          <a:effectLst/>
                          <a:latin typeface="Calibri" charset="0"/>
                        </a:rPr>
                        <a:t>Company</a:t>
                      </a:r>
                    </a:p>
                  </a:txBody>
                  <a:tcPr marL="6350" marR="6350" marT="635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charset="0"/>
                        </a:rPr>
                        <a:t>$B USD</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Apple</a:t>
                      </a:r>
                    </a:p>
                  </a:txBody>
                  <a:tcPr marL="6350" marR="6350" marT="635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charset="0"/>
                        </a:rPr>
                        <a:t>753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Alphabet</a:t>
                      </a:r>
                    </a:p>
                  </a:txBody>
                  <a:tcPr marL="6350" marR="6350" marT="6350" marB="0" anchor="b">
                    <a:lnL>
                      <a:noFill/>
                    </a:lnL>
                    <a:lnR>
                      <a:noFill/>
                    </a:lnR>
                    <a:lnT>
                      <a:noFill/>
                    </a:lnT>
                    <a:lnB>
                      <a:noFill/>
                    </a:lnB>
                  </a:tcPr>
                </a:tc>
                <a:tc>
                  <a:txBody>
                    <a:bodyPr/>
                    <a:lstStyle/>
                    <a:p>
                      <a:pPr algn="ctr" fontAlgn="b"/>
                      <a:r>
                        <a:rPr lang="is-IS" sz="1200" b="1" i="0" u="none" strike="noStrike">
                          <a:solidFill>
                            <a:srgbClr val="000000"/>
                          </a:solidFill>
                          <a:effectLst/>
                          <a:latin typeface="Calibri" charset="0"/>
                        </a:rPr>
                        <a:t>573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Microsoft</a:t>
                      </a:r>
                    </a:p>
                  </a:txBody>
                  <a:tcPr marL="6350" marR="6350" marT="635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charset="0"/>
                        </a:rPr>
                        <a:t>503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Amazon</a:t>
                      </a:r>
                    </a:p>
                  </a:txBody>
                  <a:tcPr marL="6350" marR="6350" marT="6350" marB="0" anchor="b">
                    <a:lnL>
                      <a:noFill/>
                    </a:lnL>
                    <a:lnR>
                      <a:noFill/>
                    </a:lnR>
                    <a:lnT>
                      <a:noFill/>
                    </a:lnT>
                    <a:lnB>
                      <a:noFill/>
                    </a:lnB>
                  </a:tcPr>
                </a:tc>
                <a:tc>
                  <a:txBody>
                    <a:bodyPr/>
                    <a:lstStyle/>
                    <a:p>
                      <a:pPr algn="ctr" fontAlgn="b"/>
                      <a:r>
                        <a:rPr lang="is-IS" sz="1200" b="1" i="0" u="none" strike="noStrike">
                          <a:solidFill>
                            <a:srgbClr val="000000"/>
                          </a:solidFill>
                          <a:effectLst/>
                          <a:latin typeface="Calibri" charset="0"/>
                        </a:rPr>
                        <a:t>423</a:t>
                      </a: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Berkshire Hathaway</a:t>
                      </a:r>
                    </a:p>
                  </a:txBody>
                  <a:tcPr marL="6350" marR="6350" marT="635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charset="0"/>
                        </a:rPr>
                        <a:t>410</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Exxon Mobil</a:t>
                      </a:r>
                    </a:p>
                  </a:txBody>
                  <a:tcPr marL="6350" marR="6350" marT="6350" marB="0" anchor="b">
                    <a:lnL>
                      <a:noFill/>
                    </a:lnL>
                    <a:lnR>
                      <a:noFill/>
                    </a:lnR>
                    <a:lnT>
                      <a:noFill/>
                    </a:lnT>
                    <a:lnB>
                      <a:noFill/>
                    </a:lnB>
                  </a:tcPr>
                </a:tc>
                <a:tc>
                  <a:txBody>
                    <a:bodyPr/>
                    <a:lstStyle/>
                    <a:p>
                      <a:pPr algn="ctr" fontAlgn="b"/>
                      <a:r>
                        <a:rPr lang="uk-UA" sz="1200" b="0" i="0" u="none" strike="noStrike">
                          <a:solidFill>
                            <a:srgbClr val="000000"/>
                          </a:solidFill>
                          <a:effectLst/>
                          <a:latin typeface="Calibri" charset="0"/>
                        </a:rPr>
                        <a:t>339</a:t>
                      </a: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Johnson &amp; Johnson</a:t>
                      </a:r>
                    </a:p>
                  </a:txBody>
                  <a:tcPr marL="6350" marR="6350" marT="6350" marB="0" anchor="b">
                    <a:lnL>
                      <a:noFill/>
                    </a:lnL>
                    <a:lnR>
                      <a:noFill/>
                    </a:lnR>
                    <a:lnT>
                      <a:noFill/>
                    </a:lnT>
                    <a:lnB>
                      <a:noFill/>
                    </a:lnB>
                  </a:tcPr>
                </a:tc>
                <a:tc>
                  <a:txBody>
                    <a:bodyPr/>
                    <a:lstStyle/>
                    <a:p>
                      <a:pPr algn="ctr" fontAlgn="b"/>
                      <a:r>
                        <a:rPr lang="is-IS" sz="1200" b="0" i="0" u="none" strike="noStrike">
                          <a:solidFill>
                            <a:srgbClr val="000000"/>
                          </a:solidFill>
                          <a:effectLst/>
                          <a:latin typeface="Calibri" charset="0"/>
                        </a:rPr>
                        <a:t>337</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Facebook</a:t>
                      </a:r>
                    </a:p>
                  </a:txBody>
                  <a:tcPr marL="6350" marR="6350" marT="6350" marB="0" anchor="b">
                    <a:lnL>
                      <a:noFill/>
                    </a:lnL>
                    <a:lnR>
                      <a:noFill/>
                    </a:lnR>
                    <a:lnT>
                      <a:noFill/>
                    </a:lnT>
                    <a:lnB>
                      <a:noFill/>
                    </a:lnB>
                  </a:tcPr>
                </a:tc>
                <a:tc>
                  <a:txBody>
                    <a:bodyPr/>
                    <a:lstStyle/>
                    <a:p>
                      <a:pPr algn="ctr" fontAlgn="b"/>
                      <a:r>
                        <a:rPr lang="ru-RU" sz="1200" b="1" i="0" u="none" strike="noStrike">
                          <a:solidFill>
                            <a:srgbClr val="000000"/>
                          </a:solidFill>
                          <a:effectLst/>
                          <a:latin typeface="Calibri" charset="0"/>
                        </a:rPr>
                        <a:t>334</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JP Morgan Chase</a:t>
                      </a:r>
                    </a:p>
                  </a:txBody>
                  <a:tcPr marL="6350" marR="6350" marT="6350" marB="0" anchor="b">
                    <a:lnL>
                      <a:noFill/>
                    </a:lnL>
                    <a:lnR>
                      <a:noFill/>
                    </a:lnR>
                    <a:lnT>
                      <a:noFill/>
                    </a:lnT>
                    <a:lnB>
                      <a:noFill/>
                    </a:lnB>
                  </a:tcPr>
                </a:tc>
                <a:tc>
                  <a:txBody>
                    <a:bodyPr/>
                    <a:lstStyle/>
                    <a:p>
                      <a:pPr algn="ctr" fontAlgn="b"/>
                      <a:r>
                        <a:rPr lang="is-IS" sz="1200" b="0" i="0" u="none" strike="noStrike">
                          <a:solidFill>
                            <a:srgbClr val="000000"/>
                          </a:solidFill>
                          <a:effectLst/>
                          <a:latin typeface="Calibri" charset="0"/>
                        </a:rPr>
                        <a:t>313</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Wells Fargo</a:t>
                      </a:r>
                    </a:p>
                  </a:txBody>
                  <a:tcPr marL="6350" marR="6350" marT="6350" marB="0" anchor="b">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278</a:t>
                      </a:r>
                    </a:p>
                  </a:txBody>
                  <a:tcPr marL="6350" marR="6350" marT="6350"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324" y="2276872"/>
            <a:ext cx="432048" cy="4047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18" y="2660854"/>
            <a:ext cx="1202060" cy="397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80611"/>
            <a:ext cx="1405384" cy="3412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424" y="3540866"/>
            <a:ext cx="1113848" cy="3530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318" y="5084282"/>
            <a:ext cx="1107678" cy="362777"/>
          </a:xfrm>
          <a:prstGeom prst="rect">
            <a:avLst/>
          </a:prstGeom>
        </p:spPr>
      </p:pic>
      <p:sp>
        <p:nvSpPr>
          <p:cNvPr id="12" name="TextBox 11"/>
          <p:cNvSpPr txBox="1"/>
          <p:nvPr/>
        </p:nvSpPr>
        <p:spPr>
          <a:xfrm>
            <a:off x="6300192" y="2780928"/>
            <a:ext cx="2664296" cy="1477328"/>
          </a:xfrm>
          <a:prstGeom prst="rect">
            <a:avLst/>
          </a:prstGeom>
          <a:noFill/>
        </p:spPr>
        <p:txBody>
          <a:bodyPr wrap="square" rtlCol="0">
            <a:spAutoFit/>
          </a:bodyPr>
          <a:lstStyle/>
          <a:p>
            <a:r>
              <a:rPr lang="en-US" dirty="0" smtClean="0"/>
              <a:t>The world’s 10 largest publicly traded companies, as ranked by their market valuation, March 2017</a:t>
            </a:r>
            <a:endParaRPr lang="en-US" dirty="0"/>
          </a:p>
        </p:txBody>
      </p:sp>
      <p:sp>
        <p:nvSpPr>
          <p:cNvPr id="3" name="Freeform 2"/>
          <p:cNvSpPr/>
          <p:nvPr/>
        </p:nvSpPr>
        <p:spPr>
          <a:xfrm>
            <a:off x="2836718" y="263691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36718" y="299695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836718" y="342900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36718" y="378904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836718" y="5486059"/>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569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3237"/>
            <a:ext cx="8352928" cy="1143000"/>
          </a:xfrm>
        </p:spPr>
        <p:txBody>
          <a:bodyPr/>
          <a:lstStyle/>
          <a:p>
            <a:r>
              <a:rPr lang="en-US" sz="4400" dirty="0" smtClean="0"/>
              <a:t>Content is King</a:t>
            </a:r>
            <a:endParaRPr lang="en-US" sz="4400" dirty="0"/>
          </a:p>
        </p:txBody>
      </p:sp>
      <p:sp>
        <p:nvSpPr>
          <p:cNvPr id="3" name="Content Placeholder 2"/>
          <p:cNvSpPr>
            <a:spLocks noGrp="1"/>
          </p:cNvSpPr>
          <p:nvPr>
            <p:ph idx="1"/>
          </p:nvPr>
        </p:nvSpPr>
        <p:spPr>
          <a:xfrm>
            <a:off x="395536" y="1628800"/>
            <a:ext cx="8352928" cy="4565103"/>
          </a:xfrm>
        </p:spPr>
        <p:txBody>
          <a:bodyPr>
            <a:normAutofit/>
          </a:bodyPr>
          <a:lstStyle/>
          <a:p>
            <a:r>
              <a:rPr lang="en-US" sz="2800" dirty="0" smtClean="0"/>
              <a:t>None of these five technology companies are a telephone company, or even a transit ISP, or even an ISP at all!</a:t>
            </a:r>
          </a:p>
          <a:p>
            <a:r>
              <a:rPr lang="en-US" sz="2800" dirty="0" smtClean="0"/>
              <a:t>All of them have pushed aside carriage networks in order to maintain direct relationships with billions of consumers</a:t>
            </a:r>
          </a:p>
          <a:p>
            <a:r>
              <a:rPr lang="en-US" sz="2800" dirty="0" smtClean="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352928" cy="1143000"/>
          </a:xfrm>
        </p:spPr>
        <p:txBody>
          <a:bodyPr>
            <a:normAutofit/>
          </a:bodyPr>
          <a:lstStyle/>
          <a:p>
            <a:r>
              <a:rPr lang="en-US" sz="4000" dirty="0" smtClean="0"/>
              <a:t>Competition or Cartel?</a:t>
            </a:r>
            <a:endParaRPr lang="en-US" sz="4000" dirty="0"/>
          </a:p>
        </p:txBody>
      </p:sp>
      <p:sp>
        <p:nvSpPr>
          <p:cNvPr id="3" name="Content Placeholder 2"/>
          <p:cNvSpPr>
            <a:spLocks noGrp="1"/>
          </p:cNvSpPr>
          <p:nvPr>
            <p:ph idx="1"/>
          </p:nvPr>
        </p:nvSpPr>
        <p:spPr>
          <a:xfrm>
            <a:off x="611560" y="1586211"/>
            <a:ext cx="7776864" cy="4565103"/>
          </a:xfrm>
        </p:spPr>
        <p:txBody>
          <a:bodyPr/>
          <a:lstStyle/>
          <a:p>
            <a:pPr marL="0" indent="0">
              <a:buNone/>
            </a:pPr>
            <a:r>
              <a:rPr lang="en-US" sz="2400" dirty="0" smtClean="0"/>
              <a:t>With a small number of truly massive enterprises at the heart of the area of digital content and service is this still a space that is shaped by competitive pressures?</a:t>
            </a:r>
          </a:p>
          <a:p>
            <a:pPr marL="0" indent="0">
              <a:buNone/>
            </a:pPr>
            <a:r>
              <a:rPr lang="en-US" sz="2400" dirty="0" smtClean="0"/>
              <a:t>Or do these dominant incumbents get to set their own terms of engagement with each other and with users?</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been here before</a:t>
            </a:r>
            <a:r>
              <a:rPr lang="mr-IN" dirty="0" smtClean="0"/>
              <a: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spTree>
    <p:extLst>
      <p:ext uri="{BB962C8B-B14F-4D97-AF65-F5344CB8AC3E}">
        <p14:creationId xmlns:p14="http://schemas.microsoft.com/office/powerpoint/2010/main" val="1796352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64977"/>
          </a:xfrm>
          <a:prstGeom prst="rect">
            <a:avLst/>
          </a:prstGeom>
        </p:spPr>
      </p:pic>
      <p:sp>
        <p:nvSpPr>
          <p:cNvPr id="7" name="TextBox 6"/>
          <p:cNvSpPr txBox="1"/>
          <p:nvPr/>
        </p:nvSpPr>
        <p:spPr>
          <a:xfrm>
            <a:off x="7018765" y="5724776"/>
            <a:ext cx="2089739" cy="276999"/>
          </a:xfrm>
          <a:prstGeom prst="rect">
            <a:avLst/>
          </a:prstGeom>
          <a:noFill/>
        </p:spPr>
        <p:txBody>
          <a:bodyPr wrap="none" rtlCol="0">
            <a:spAutoFit/>
          </a:bodyPr>
          <a:lstStyle/>
          <a:p>
            <a:r>
              <a:rPr lang="en-US" sz="1200" dirty="0" smtClean="0"/>
              <a:t>High Museum of Art</a:t>
            </a:r>
            <a:r>
              <a:rPr lang="en-US" sz="1200" smtClean="0"/>
              <a:t>, Atlanta</a:t>
            </a:r>
            <a:endParaRPr lang="en-US" sz="1200"/>
          </a:p>
        </p:txBody>
      </p:sp>
    </p:spTree>
    <p:extLst>
      <p:ext uri="{BB962C8B-B14F-4D97-AF65-F5344CB8AC3E}">
        <p14:creationId xmlns:p14="http://schemas.microsoft.com/office/powerpoint/2010/main" val="776519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Gilded Age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A term applied to America in the 1870 </a:t>
            </a:r>
            <a:r>
              <a:rPr lang="mr-IN" sz="2400" dirty="0" smtClean="0"/>
              <a:t>–</a:t>
            </a:r>
            <a:r>
              <a:rPr lang="en-US" sz="2400" dirty="0" smtClean="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smtClean="0"/>
          </a:p>
          <a:p>
            <a:pPr lvl="1"/>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pic>
        <p:nvPicPr>
          <p:cNvPr id="6" name="Picture 5"/>
          <p:cNvPicPr>
            <a:picLocks noChangeAspect="1"/>
          </p:cNvPicPr>
          <p:nvPr/>
        </p:nvPicPr>
        <p:blipFill>
          <a:blip r:embed="rId2"/>
          <a:stretch>
            <a:fillRect/>
          </a:stretch>
        </p:blipFill>
        <p:spPr>
          <a:xfrm>
            <a:off x="4738560" y="3360751"/>
            <a:ext cx="2110402" cy="1559955"/>
          </a:xfrm>
          <a:prstGeom prst="rect">
            <a:avLst/>
          </a:prstGeom>
        </p:spPr>
      </p:pic>
      <p:pic>
        <p:nvPicPr>
          <p:cNvPr id="7" name="Picture 6"/>
          <p:cNvPicPr>
            <a:picLocks noChangeAspect="1"/>
          </p:cNvPicPr>
          <p:nvPr/>
        </p:nvPicPr>
        <p:blipFill>
          <a:blip r:embed="rId3"/>
          <a:stretch>
            <a:fillRect/>
          </a:stretch>
        </p:blipFill>
        <p:spPr>
          <a:xfrm>
            <a:off x="5148064" y="5016687"/>
            <a:ext cx="2232248" cy="1770917"/>
          </a:xfrm>
          <a:prstGeom prst="rect">
            <a:avLst/>
          </a:prstGeom>
        </p:spPr>
      </p:pic>
      <p:sp>
        <p:nvSpPr>
          <p:cNvPr id="8" name="TextBox 7"/>
          <p:cNvSpPr txBox="1"/>
          <p:nvPr/>
        </p:nvSpPr>
        <p:spPr>
          <a:xfrm>
            <a:off x="611560" y="3861049"/>
            <a:ext cx="4045449" cy="2031325"/>
          </a:xfrm>
          <a:prstGeom prst="rect">
            <a:avLst/>
          </a:prstGeom>
          <a:noFill/>
        </p:spPr>
        <p:txBody>
          <a:bodyPr wrap="square" rtlCol="0">
            <a:spAutoFit/>
          </a:bodyPr>
          <a:lstStyle/>
          <a:p>
            <a:r>
              <a:rPr lang="en-US" dirty="0" smtClean="0"/>
              <a:t>Andrew Carnegie - US </a:t>
            </a:r>
            <a:r>
              <a:rPr lang="en-US" dirty="0"/>
              <a:t>Steel </a:t>
            </a:r>
          </a:p>
          <a:p>
            <a:r>
              <a:rPr lang="en-US" dirty="0" smtClean="0"/>
              <a:t>John </a:t>
            </a:r>
            <a:r>
              <a:rPr lang="en-US" dirty="0" err="1" smtClean="0"/>
              <a:t>Rockfeller</a:t>
            </a:r>
            <a:r>
              <a:rPr lang="en-US" dirty="0" smtClean="0"/>
              <a:t> - Standard </a:t>
            </a:r>
            <a:r>
              <a:rPr lang="en-US" dirty="0"/>
              <a:t>Oil</a:t>
            </a:r>
          </a:p>
          <a:p>
            <a:r>
              <a:rPr lang="en-US" dirty="0" smtClean="0"/>
              <a:t>Theodore Vail - AT&amp;T</a:t>
            </a:r>
            <a:endParaRPr lang="en-US" dirty="0"/>
          </a:p>
          <a:p>
            <a:r>
              <a:rPr lang="en-US" dirty="0" smtClean="0"/>
              <a:t>George Westinghouse </a:t>
            </a:r>
            <a:r>
              <a:rPr lang="mr-IN" dirty="0" smtClean="0"/>
              <a:t>–</a:t>
            </a:r>
            <a:r>
              <a:rPr lang="en-US" dirty="0" smtClean="0"/>
              <a:t> Rail Brakes</a:t>
            </a:r>
            <a:endParaRPr lang="en-US" dirty="0"/>
          </a:p>
          <a:p>
            <a:r>
              <a:rPr lang="en-US" dirty="0" smtClean="0"/>
              <a:t>Thomas Edison </a:t>
            </a:r>
            <a:r>
              <a:rPr lang="mr-IN" dirty="0" smtClean="0"/>
              <a:t>–</a:t>
            </a:r>
            <a:r>
              <a:rPr lang="en-US" dirty="0"/>
              <a:t> </a:t>
            </a:r>
            <a:r>
              <a:rPr lang="en-US" dirty="0" smtClean="0"/>
              <a:t>General Electric</a:t>
            </a:r>
            <a:endParaRPr lang="en-US" dirty="0"/>
          </a:p>
          <a:p>
            <a:r>
              <a:rPr lang="en-US" dirty="0"/>
              <a:t>J P </a:t>
            </a:r>
            <a:r>
              <a:rPr lang="en-US" dirty="0" smtClean="0"/>
              <a:t>Morgan - Banking</a:t>
            </a:r>
            <a:endParaRPr lang="en-US" dirty="0"/>
          </a:p>
          <a:p>
            <a:endParaRPr lang="en-US" dirty="0"/>
          </a:p>
        </p:txBody>
      </p:sp>
      <p:pic>
        <p:nvPicPr>
          <p:cNvPr id="5" name="Picture 4"/>
          <p:cNvPicPr>
            <a:picLocks noChangeAspect="1"/>
          </p:cNvPicPr>
          <p:nvPr/>
        </p:nvPicPr>
        <p:blipFill>
          <a:blip r:embed="rId4"/>
          <a:stretch>
            <a:fillRect/>
          </a:stretch>
        </p:blipFill>
        <p:spPr>
          <a:xfrm>
            <a:off x="6084168" y="3717032"/>
            <a:ext cx="2205090" cy="1655726"/>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Gilded Age</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sp>
        <p:nvSpPr>
          <p:cNvPr id="9" name="Content Placeholder 2"/>
          <p:cNvSpPr>
            <a:spLocks noGrp="1"/>
          </p:cNvSpPr>
          <p:nvPr>
            <p:ph idx="1"/>
          </p:nvPr>
        </p:nvSpPr>
        <p:spPr>
          <a:xfrm>
            <a:off x="251519" y="2022327"/>
            <a:ext cx="3925377" cy="4565103"/>
          </a:xfrm>
        </p:spPr>
        <p:txBody>
          <a:bodyPr>
            <a:normAutofit/>
          </a:bodyPr>
          <a:lstStyle/>
          <a:p>
            <a:pPr marL="0" indent="0">
              <a:buNone/>
            </a:pPr>
            <a:r>
              <a:rPr lang="en-US" sz="2000" dirty="0" smtClean="0"/>
              <a:t>During this period in the United States the dominant </a:t>
            </a:r>
            <a:r>
              <a:rPr lang="en-US" sz="2000" dirty="0"/>
              <a:t>position </a:t>
            </a:r>
            <a:r>
              <a:rPr lang="en-US" sz="2000" dirty="0" smtClean="0"/>
              <a:t>within industry and commerce was </a:t>
            </a:r>
            <a:r>
              <a:rPr lang="en-US" sz="2000" dirty="0"/>
              <a:t>occupied by a very small number of players who </a:t>
            </a:r>
            <a:r>
              <a:rPr lang="en-US" sz="2000" dirty="0" smtClean="0"/>
              <a:t>were moving </a:t>
            </a:r>
            <a:r>
              <a:rPr lang="en-US" sz="2000" dirty="0"/>
              <a:t>far faster than the regulatory measures </a:t>
            </a:r>
            <a:r>
              <a:rPr lang="en-US" sz="2000" dirty="0" smtClean="0"/>
              <a:t> of the day.</a:t>
            </a:r>
            <a:endParaRPr lang="en-US" sz="2000" dirty="0"/>
          </a:p>
          <a:p>
            <a:pPr marL="0" indent="0">
              <a:buNone/>
            </a:pPr>
            <a:r>
              <a:rPr lang="en-US" sz="2000" dirty="0" smtClean="0"/>
              <a:t>The resulting monopolies took the US decades to dismember, and even today many of these gilded age companies are dominant in their field</a:t>
            </a:r>
          </a:p>
        </p:txBody>
      </p:sp>
      <p:pic>
        <p:nvPicPr>
          <p:cNvPr id="10" name="Picture 9"/>
          <p:cNvPicPr>
            <a:picLocks noChangeAspect="1"/>
          </p:cNvPicPr>
          <p:nvPr/>
        </p:nvPicPr>
        <p:blipFill>
          <a:blip r:embed="rId2"/>
          <a:stretch>
            <a:fillRect/>
          </a:stretch>
        </p:blipFill>
        <p:spPr>
          <a:xfrm>
            <a:off x="4541631" y="2001548"/>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251519" y="2022327"/>
            <a:ext cx="3925377"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pic>
        <p:nvPicPr>
          <p:cNvPr id="6" name="Picture 5"/>
          <p:cNvPicPr>
            <a:picLocks noChangeAspect="1"/>
          </p:cNvPicPr>
          <p:nvPr/>
        </p:nvPicPr>
        <p:blipFill>
          <a:blip r:embed="rId2"/>
          <a:stretch>
            <a:fillRect/>
          </a:stretch>
        </p:blipFill>
        <p:spPr>
          <a:xfrm>
            <a:off x="4541631" y="2001548"/>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Gilding?</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graphicFrame>
        <p:nvGraphicFramePr>
          <p:cNvPr id="6" name="Table 5"/>
          <p:cNvGraphicFramePr>
            <a:graphicFrameLocks noGrp="1"/>
          </p:cNvGraphicFramePr>
          <p:nvPr>
            <p:extLst/>
          </p:nvPr>
        </p:nvGraphicFramePr>
        <p:xfrm>
          <a:off x="2915816" y="1844826"/>
          <a:ext cx="3744416" cy="4320477"/>
        </p:xfrm>
        <a:graphic>
          <a:graphicData uri="http://schemas.openxmlformats.org/drawingml/2006/table">
            <a:tbl>
              <a:tblPr/>
              <a:tblGrid>
                <a:gridCol w="1492950"/>
                <a:gridCol w="2251466"/>
              </a:tblGrid>
              <a:tr h="377609">
                <a:tc>
                  <a:txBody>
                    <a:bodyPr/>
                    <a:lstStyle/>
                    <a:p>
                      <a:pPr algn="l" fontAlgn="b"/>
                      <a:r>
                        <a:rPr lang="en-US" sz="1400" b="1" i="0" u="none" strike="noStrike">
                          <a:solidFill>
                            <a:srgbClr val="000000"/>
                          </a:solidFill>
                          <a:effectLst/>
                          <a:latin typeface="Calibri" charset="0"/>
                        </a:rPr>
                        <a:t>Company</a:t>
                      </a:r>
                    </a:p>
                  </a:txBody>
                  <a:tcPr marL="6350" marR="6350" marT="635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charset="0"/>
                        </a:rPr>
                        <a:t>$B USD</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Apple</a:t>
                      </a:r>
                    </a:p>
                  </a:txBody>
                  <a:tcPr marL="6350" marR="6350" marT="635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charset="0"/>
                        </a:rPr>
                        <a:t>753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Alphabet</a:t>
                      </a:r>
                    </a:p>
                  </a:txBody>
                  <a:tcPr marL="6350" marR="6350" marT="6350" marB="0" anchor="b">
                    <a:lnL>
                      <a:noFill/>
                    </a:lnL>
                    <a:lnR>
                      <a:noFill/>
                    </a:lnR>
                    <a:lnT>
                      <a:noFill/>
                    </a:lnT>
                    <a:lnB>
                      <a:noFill/>
                    </a:lnB>
                  </a:tcPr>
                </a:tc>
                <a:tc>
                  <a:txBody>
                    <a:bodyPr/>
                    <a:lstStyle/>
                    <a:p>
                      <a:pPr algn="ctr" fontAlgn="b"/>
                      <a:r>
                        <a:rPr lang="is-IS" sz="1200" b="1" i="0" u="none" strike="noStrike">
                          <a:solidFill>
                            <a:srgbClr val="000000"/>
                          </a:solidFill>
                          <a:effectLst/>
                          <a:latin typeface="Calibri" charset="0"/>
                        </a:rPr>
                        <a:t>573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Microsoft</a:t>
                      </a:r>
                    </a:p>
                  </a:txBody>
                  <a:tcPr marL="6350" marR="6350" marT="6350" marB="0" anchor="b">
                    <a:lnL>
                      <a:noFill/>
                    </a:lnL>
                    <a:lnR>
                      <a:noFill/>
                    </a:lnR>
                    <a:lnT>
                      <a:noFill/>
                    </a:lnT>
                    <a:lnB>
                      <a:noFill/>
                    </a:lnB>
                  </a:tcPr>
                </a:tc>
                <a:tc>
                  <a:txBody>
                    <a:bodyPr/>
                    <a:lstStyle/>
                    <a:p>
                      <a:pPr algn="ctr" fontAlgn="b"/>
                      <a:r>
                        <a:rPr lang="en-US" sz="1200" b="1" i="0" u="none" strike="noStrike">
                          <a:solidFill>
                            <a:srgbClr val="000000"/>
                          </a:solidFill>
                          <a:effectLst/>
                          <a:latin typeface="Calibri" charset="0"/>
                        </a:rPr>
                        <a:t>503</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Amazon</a:t>
                      </a:r>
                    </a:p>
                  </a:txBody>
                  <a:tcPr marL="6350" marR="6350" marT="6350" marB="0" anchor="b">
                    <a:lnL>
                      <a:noFill/>
                    </a:lnL>
                    <a:lnR>
                      <a:noFill/>
                    </a:lnR>
                    <a:lnT>
                      <a:noFill/>
                    </a:lnT>
                    <a:lnB>
                      <a:noFill/>
                    </a:lnB>
                  </a:tcPr>
                </a:tc>
                <a:tc>
                  <a:txBody>
                    <a:bodyPr/>
                    <a:lstStyle/>
                    <a:p>
                      <a:pPr algn="ctr" fontAlgn="b"/>
                      <a:r>
                        <a:rPr lang="is-IS" sz="1200" b="1" i="0" u="none" strike="noStrike">
                          <a:solidFill>
                            <a:srgbClr val="000000"/>
                          </a:solidFill>
                          <a:effectLst/>
                          <a:latin typeface="Calibri" charset="0"/>
                        </a:rPr>
                        <a:t>423</a:t>
                      </a: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Berkshire Hathaway</a:t>
                      </a:r>
                    </a:p>
                  </a:txBody>
                  <a:tcPr marL="6350" marR="6350" marT="635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charset="0"/>
                        </a:rPr>
                        <a:t>410</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Exxon Mobil</a:t>
                      </a:r>
                    </a:p>
                  </a:txBody>
                  <a:tcPr marL="6350" marR="6350" marT="6350" marB="0" anchor="b">
                    <a:lnL>
                      <a:noFill/>
                    </a:lnL>
                    <a:lnR>
                      <a:noFill/>
                    </a:lnR>
                    <a:lnT>
                      <a:noFill/>
                    </a:lnT>
                    <a:lnB>
                      <a:noFill/>
                    </a:lnB>
                  </a:tcPr>
                </a:tc>
                <a:tc>
                  <a:txBody>
                    <a:bodyPr/>
                    <a:lstStyle/>
                    <a:p>
                      <a:pPr algn="ctr" fontAlgn="b"/>
                      <a:r>
                        <a:rPr lang="uk-UA" sz="1200" b="0" i="0" u="none" strike="noStrike">
                          <a:solidFill>
                            <a:srgbClr val="000000"/>
                          </a:solidFill>
                          <a:effectLst/>
                          <a:latin typeface="Calibri" charset="0"/>
                        </a:rPr>
                        <a:t>339</a:t>
                      </a: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Johnson &amp; Johnson</a:t>
                      </a:r>
                    </a:p>
                  </a:txBody>
                  <a:tcPr marL="6350" marR="6350" marT="6350" marB="0" anchor="b">
                    <a:lnL>
                      <a:noFill/>
                    </a:lnL>
                    <a:lnR>
                      <a:noFill/>
                    </a:lnR>
                    <a:lnT>
                      <a:noFill/>
                    </a:lnT>
                    <a:lnB>
                      <a:noFill/>
                    </a:lnB>
                  </a:tcPr>
                </a:tc>
                <a:tc>
                  <a:txBody>
                    <a:bodyPr/>
                    <a:lstStyle/>
                    <a:p>
                      <a:pPr algn="ctr" fontAlgn="b"/>
                      <a:r>
                        <a:rPr lang="is-IS" sz="1200" b="0" i="0" u="none" strike="noStrike">
                          <a:solidFill>
                            <a:srgbClr val="000000"/>
                          </a:solidFill>
                          <a:effectLst/>
                          <a:latin typeface="Calibri" charset="0"/>
                        </a:rPr>
                        <a:t>337</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Facebook</a:t>
                      </a:r>
                    </a:p>
                  </a:txBody>
                  <a:tcPr marL="6350" marR="6350" marT="6350" marB="0" anchor="b">
                    <a:lnL>
                      <a:noFill/>
                    </a:lnL>
                    <a:lnR>
                      <a:noFill/>
                    </a:lnR>
                    <a:lnT>
                      <a:noFill/>
                    </a:lnT>
                    <a:lnB>
                      <a:noFill/>
                    </a:lnB>
                  </a:tcPr>
                </a:tc>
                <a:tc>
                  <a:txBody>
                    <a:bodyPr/>
                    <a:lstStyle/>
                    <a:p>
                      <a:pPr algn="ctr" fontAlgn="b"/>
                      <a:r>
                        <a:rPr lang="ru-RU" sz="1200" b="1" i="0" u="none" strike="noStrike">
                          <a:solidFill>
                            <a:srgbClr val="000000"/>
                          </a:solidFill>
                          <a:effectLst/>
                          <a:latin typeface="Calibri" charset="0"/>
                        </a:rPr>
                        <a:t>334</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JP Morgan Chase</a:t>
                      </a:r>
                    </a:p>
                  </a:txBody>
                  <a:tcPr marL="6350" marR="6350" marT="6350" marB="0" anchor="b">
                    <a:lnL>
                      <a:noFill/>
                    </a:lnL>
                    <a:lnR>
                      <a:noFill/>
                    </a:lnR>
                    <a:lnT>
                      <a:noFill/>
                    </a:lnT>
                    <a:lnB>
                      <a:noFill/>
                    </a:lnB>
                  </a:tcPr>
                </a:tc>
                <a:tc>
                  <a:txBody>
                    <a:bodyPr/>
                    <a:lstStyle/>
                    <a:p>
                      <a:pPr algn="ctr" fontAlgn="b"/>
                      <a:r>
                        <a:rPr lang="is-IS" sz="1200" b="0" i="0" u="none" strike="noStrike">
                          <a:solidFill>
                            <a:srgbClr val="000000"/>
                          </a:solidFill>
                          <a:effectLst/>
                          <a:latin typeface="Calibri" charset="0"/>
                        </a:rPr>
                        <a:t>313</a:t>
                      </a:r>
                    </a:p>
                  </a:txBody>
                  <a:tcPr marL="6350" marR="6350" marT="6350" marB="0" anchor="b">
                    <a:lnL>
                      <a:noFill/>
                    </a:lnL>
                    <a:lnR>
                      <a:noFill/>
                    </a:lnR>
                    <a:lnT>
                      <a:noFill/>
                    </a:lnT>
                    <a:lnB>
                      <a:noFill/>
                    </a:lnB>
                  </a:tcPr>
                </a:tc>
              </a:tr>
              <a:tr h="377609">
                <a:tc>
                  <a:txBody>
                    <a:bodyPr/>
                    <a:lstStyle/>
                    <a:p>
                      <a:pPr algn="l" fontAlgn="b"/>
                      <a:r>
                        <a:rPr lang="en-US" sz="1200" b="0" i="0" u="none" strike="noStrike">
                          <a:solidFill>
                            <a:srgbClr val="000000"/>
                          </a:solidFill>
                          <a:effectLst/>
                          <a:latin typeface="Calibri" charset="0"/>
                        </a:rPr>
                        <a:t>Wells Fargo</a:t>
                      </a:r>
                    </a:p>
                  </a:txBody>
                  <a:tcPr marL="6350" marR="6350" marT="6350" marB="0" anchor="b">
                    <a:lnL>
                      <a:noFill/>
                    </a:lnL>
                    <a:lnR>
                      <a:noFill/>
                    </a:lnR>
                    <a:lnT>
                      <a:noFill/>
                    </a:lnT>
                    <a:lnB>
                      <a:noFill/>
                    </a:lnB>
                  </a:tcPr>
                </a:tc>
                <a:tc>
                  <a:txBody>
                    <a:bodyPr/>
                    <a:lstStyle/>
                    <a:p>
                      <a:pPr algn="ctr" fontAlgn="b"/>
                      <a:r>
                        <a:rPr lang="is-IS" sz="1200" b="0" i="0" u="none" strike="noStrike" dirty="0">
                          <a:solidFill>
                            <a:srgbClr val="000000"/>
                          </a:solidFill>
                          <a:effectLst/>
                          <a:latin typeface="Calibri" charset="0"/>
                        </a:rPr>
                        <a:t>278</a:t>
                      </a:r>
                    </a:p>
                  </a:txBody>
                  <a:tcPr marL="6350" marR="6350" marT="6350"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324" y="2276872"/>
            <a:ext cx="432048" cy="4047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18" y="2660854"/>
            <a:ext cx="1202060" cy="397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80611"/>
            <a:ext cx="1405384" cy="3412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424" y="3540866"/>
            <a:ext cx="1113848" cy="3530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318" y="5084282"/>
            <a:ext cx="1107678" cy="362777"/>
          </a:xfrm>
          <a:prstGeom prst="rect">
            <a:avLst/>
          </a:prstGeom>
        </p:spPr>
      </p:pic>
      <p:sp>
        <p:nvSpPr>
          <p:cNvPr id="3" name="Freeform 2"/>
          <p:cNvSpPr/>
          <p:nvPr/>
        </p:nvSpPr>
        <p:spPr>
          <a:xfrm>
            <a:off x="2836718" y="263691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36718" y="299695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836718" y="342900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36718" y="378904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836718" y="5486059"/>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148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611559" y="1604798"/>
            <a:ext cx="7896877"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a:t>
            </a:r>
            <a:r>
              <a:rPr lang="en-US" sz="2133" dirty="0" smtClean="0"/>
              <a:t>Governments</a:t>
            </a:r>
            <a:endParaRPr lang="en-US" sz="2133" dirty="0"/>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Tree>
    <p:extLst>
      <p:ext uri="{BB962C8B-B14F-4D97-AF65-F5344CB8AC3E}">
        <p14:creationId xmlns:p14="http://schemas.microsoft.com/office/powerpoint/2010/main" val="33253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about architecture</a:t>
            </a:r>
            <a:endParaRPr lang="en-US" dirty="0"/>
          </a:p>
        </p:txBody>
      </p:sp>
      <p:sp>
        <p:nvSpPr>
          <p:cNvPr id="3" name="Content Placeholder 2"/>
          <p:cNvSpPr>
            <a:spLocks noGrp="1"/>
          </p:cNvSpPr>
          <p:nvPr>
            <p:ph idx="1"/>
          </p:nvPr>
        </p:nvSpPr>
        <p:spPr>
          <a:xfrm>
            <a:off x="1235869" y="1825625"/>
            <a:ext cx="7279481" cy="4351339"/>
          </a:xfrm>
        </p:spPr>
        <p:txBody>
          <a:bodyPr/>
          <a:lstStyle/>
          <a:p>
            <a:pPr marL="0" indent="0">
              <a:buNone/>
            </a:pPr>
            <a:endParaRPr lang="en-US" dirty="0"/>
          </a:p>
          <a:p>
            <a:pPr marL="0" indent="0">
              <a:buNone/>
            </a:pPr>
            <a:r>
              <a:rPr lang="en-US" dirty="0" smtClean="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Internet’s Gilded Age</a:t>
            </a:r>
            <a:endParaRPr lang="en-US" dirty="0"/>
          </a:p>
        </p:txBody>
      </p:sp>
      <p:sp>
        <p:nvSpPr>
          <p:cNvPr id="3" name="Content Placeholder 2"/>
          <p:cNvSpPr>
            <a:spLocks noGrp="1"/>
          </p:cNvSpPr>
          <p:nvPr>
            <p:ph idx="1"/>
          </p:nvPr>
        </p:nvSpPr>
        <p:spPr>
          <a:xfrm>
            <a:off x="683567" y="1604798"/>
            <a:ext cx="7824869"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
        <p:nvSpPr>
          <p:cNvPr id="6" name="TextBox 5"/>
          <p:cNvSpPr txBox="1"/>
          <p:nvPr/>
        </p:nvSpPr>
        <p:spPr>
          <a:xfrm rot="20861545">
            <a:off x="282229" y="2869195"/>
            <a:ext cx="8124060" cy="1077218"/>
          </a:xfrm>
          <a:prstGeom prst="rect">
            <a:avLst/>
          </a:prstGeom>
          <a:solidFill>
            <a:schemeClr val="bg1"/>
          </a:solidFill>
        </p:spPr>
        <p:txBody>
          <a:bodyPr wrap="square" rtlCol="0">
            <a:spAutoFit/>
          </a:bodyPr>
          <a:lstStyle/>
          <a:p>
            <a:pPr algn="ctr"/>
            <a:r>
              <a:rPr lang="en-US" sz="32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472404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this all about?</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a:t>This is no longer just a conversation about </a:t>
            </a:r>
            <a:r>
              <a:rPr lang="en-US" sz="2800" dirty="0" smtClean="0"/>
              <a:t>changes in carriage </a:t>
            </a:r>
            <a:r>
              <a:rPr lang="en-US" sz="2800" dirty="0"/>
              <a:t>and </a:t>
            </a:r>
            <a:r>
              <a:rPr lang="en-US" sz="2800" dirty="0" smtClean="0"/>
              <a:t>communications within the Internet. </a:t>
            </a:r>
          </a:p>
          <a:p>
            <a:pPr marL="0" indent="0">
              <a:buNone/>
            </a:pPr>
            <a:r>
              <a:rPr lang="en-US" sz="2800" dirty="0" smtClean="0"/>
              <a:t>It </a:t>
            </a:r>
            <a:r>
              <a:rPr lang="en-US" sz="2800" dirty="0"/>
              <a:t>is probably not even a conversation about carriage and communications at all. </a:t>
            </a:r>
          </a:p>
          <a:p>
            <a:pPr marL="0" indent="0">
              <a:buNone/>
            </a:pPr>
            <a:endParaRPr lang="en-US" sz="2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this all about?</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The </a:t>
            </a:r>
            <a:r>
              <a:rPr lang="en-US" sz="2800" dirty="0"/>
              <a:t>changing face of the Internet is no longer a matter of public communications, but a matter of public services. </a:t>
            </a:r>
            <a:endParaRPr lang="en-US" sz="2800" dirty="0" smtClean="0"/>
          </a:p>
          <a:p>
            <a:pPr marL="0" indent="0">
              <a:buNone/>
            </a:pPr>
            <a:r>
              <a:rPr lang="en-US" sz="2800" dirty="0" smtClean="0"/>
              <a:t>And </a:t>
            </a:r>
            <a:r>
              <a:rPr lang="en-US" sz="2800" dirty="0"/>
              <a:t>with this observation we are back to a more basic </a:t>
            </a:r>
            <a:r>
              <a:rPr lang="en-US" sz="2800" dirty="0" smtClean="0"/>
              <a:t>theme</a:t>
            </a:r>
            <a:r>
              <a:rPr lang="mr-IN" sz="2800" dirty="0" smtClean="0"/>
              <a:t>…</a:t>
            </a:r>
            <a:endParaRPr lang="en-US" sz="2800" dirty="0" smtClean="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Tree>
    <p:extLst>
      <p:ext uri="{BB962C8B-B14F-4D97-AF65-F5344CB8AC3E}">
        <p14:creationId xmlns:p14="http://schemas.microsoft.com/office/powerpoint/2010/main" val="176838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this all about?</a:t>
            </a:r>
            <a:endParaRPr lang="en-US" dirty="0"/>
          </a:p>
        </p:txBody>
      </p:sp>
      <p:sp>
        <p:nvSpPr>
          <p:cNvPr id="3" name="Content Placeholder 2"/>
          <p:cNvSpPr>
            <a:spLocks noGrp="1"/>
          </p:cNvSpPr>
          <p:nvPr>
            <p:ph idx="1"/>
          </p:nvPr>
        </p:nvSpPr>
        <p:spPr>
          <a:xfrm>
            <a:off x="971600" y="1628800"/>
            <a:ext cx="7587496" cy="4565103"/>
          </a:xfrm>
        </p:spPr>
        <p:txBody>
          <a:bodyPr>
            <a:noAutofit/>
          </a:bodyPr>
          <a:lstStyle/>
          <a:p>
            <a:pPr marL="0" indent="0">
              <a:buNone/>
            </a:pPr>
            <a:r>
              <a:rPr lang="en-US" sz="2400" dirty="0" smtClean="0"/>
              <a:t>The </a:t>
            </a:r>
            <a:r>
              <a:rPr lang="en-US" sz="2400" dirty="0"/>
              <a:t>essential topic of </a:t>
            </a:r>
            <a:r>
              <a:rPr lang="en-US" sz="2400" dirty="0" smtClean="0"/>
              <a:t>this </a:t>
            </a:r>
            <a:r>
              <a:rPr lang="en-US" sz="2400" dirty="0"/>
              <a:t>conversation is how </a:t>
            </a:r>
            <a:r>
              <a:rPr lang="en-US" sz="2400" dirty="0" smtClean="0"/>
              <a:t>we can strike </a:t>
            </a:r>
            <a:r>
              <a:rPr lang="en-US" sz="2400" dirty="0"/>
              <a:t>a sustainable balance between a rapacious private sector that has amassed overarching control of the digital service and content space, and the needs of the larger society in which we all would like some equity of opportunity to thrive and benefit from the outcomes of this new digital age</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spTree>
    <p:extLst>
      <p:ext uri="{BB962C8B-B14F-4D97-AF65-F5344CB8AC3E}">
        <p14:creationId xmlns:p14="http://schemas.microsoft.com/office/powerpoint/2010/main" val="126248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607" y="2901159"/>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0728" y="-1827584"/>
            <a:ext cx="13153461" cy="10774167"/>
          </a:xfrm>
          <a:prstGeom prst="rect">
            <a:avLst/>
          </a:prstGeom>
        </p:spPr>
      </p:pic>
      <p:sp>
        <p:nvSpPr>
          <p:cNvPr id="5" name="Title 1"/>
          <p:cNvSpPr txBox="1">
            <a:spLocks/>
          </p:cNvSpPr>
          <p:nvPr/>
        </p:nvSpPr>
        <p:spPr>
          <a:xfrm>
            <a:off x="601959" y="340261"/>
            <a:ext cx="12250961" cy="114300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r>
              <a:rPr lang="en-US" sz="4800" dirty="0"/>
              <a:t>Our heritage</a:t>
            </a:r>
          </a:p>
        </p:txBody>
      </p:sp>
      <p:sp>
        <p:nvSpPr>
          <p:cNvPr id="2" name="Title 1"/>
          <p:cNvSpPr>
            <a:spLocks noGrp="1"/>
          </p:cNvSpPr>
          <p:nvPr>
            <p:ph type="title"/>
          </p:nvPr>
        </p:nvSpPr>
        <p:spPr>
          <a:xfrm>
            <a:off x="697969" y="269776"/>
            <a:ext cx="11041228" cy="1143000"/>
          </a:xfrm>
        </p:spPr>
        <p:txBody>
          <a:bodyPr/>
          <a:lstStyle/>
          <a:p>
            <a:r>
              <a:rPr lang="en-US" dirty="0" smtClean="0">
                <a:solidFill>
                  <a:schemeClr val="bg1"/>
                </a:solidFill>
              </a:rPr>
              <a:t>Our heritage</a:t>
            </a:r>
            <a:endParaRPr lang="en-US" dirty="0">
              <a:solidFill>
                <a:schemeClr val="bg1"/>
              </a:solidFill>
            </a:endParaRPr>
          </a:p>
        </p:txBody>
      </p:sp>
    </p:spTree>
    <p:extLst>
      <p:ext uri="{BB962C8B-B14F-4D97-AF65-F5344CB8AC3E}">
        <p14:creationId xmlns:p14="http://schemas.microsoft.com/office/powerpoint/2010/main" val="462570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69" y="269776"/>
            <a:ext cx="11041228" cy="1143000"/>
          </a:xfrm>
        </p:spPr>
        <p:txBody>
          <a:bodyPr/>
          <a:lstStyle/>
          <a:p>
            <a:r>
              <a:rPr lang="en-US" dirty="0" smtClean="0"/>
              <a:t>Our heritage</a:t>
            </a:r>
            <a:endParaRPr lang="en-US" dirty="0"/>
          </a:p>
        </p:txBody>
      </p:sp>
      <p:sp>
        <p:nvSpPr>
          <p:cNvPr id="3" name="Content Placeholder 2"/>
          <p:cNvSpPr>
            <a:spLocks noGrp="1"/>
          </p:cNvSpPr>
          <p:nvPr>
            <p:ph idx="1"/>
          </p:nvPr>
        </p:nvSpPr>
        <p:spPr>
          <a:xfrm>
            <a:off x="595982" y="1423666"/>
            <a:ext cx="8008466" cy="4565103"/>
          </a:xfrm>
        </p:spPr>
        <p:txBody>
          <a:bodyPr/>
          <a:lstStyle/>
          <a:p>
            <a:pPr marL="0" indent="0">
              <a:spcAft>
                <a:spcPts val="600"/>
              </a:spcAft>
              <a:buNone/>
            </a:pPr>
            <a:r>
              <a:rPr lang="en-US" dirty="0" smtClean="0"/>
              <a:t>The Telephone Network:</a:t>
            </a:r>
          </a:p>
          <a:p>
            <a:pPr marL="457189" lvl="1" indent="0">
              <a:spcAft>
                <a:spcPts val="600"/>
              </a:spcAft>
              <a:buNone/>
            </a:pPr>
            <a:r>
              <a:rPr lang="en-US" dirty="0" smtClean="0"/>
              <a:t>The major technical achievement of the twentieth century</a:t>
            </a:r>
          </a:p>
          <a:p>
            <a:pPr lvl="1">
              <a:spcAft>
                <a:spcPts val="600"/>
              </a:spcAft>
            </a:pPr>
            <a:r>
              <a:rPr lang="en-US" dirty="0" smtClean="0"/>
              <a:t>Connected handsets to handsets</a:t>
            </a:r>
          </a:p>
          <a:p>
            <a:pPr lvl="1">
              <a:spcAft>
                <a:spcPts val="600"/>
              </a:spcAft>
            </a:pPr>
            <a:r>
              <a:rPr lang="en-US" dirty="0" smtClean="0"/>
              <a:t>The network was intentionally transparent</a:t>
            </a:r>
          </a:p>
          <a:p>
            <a:pPr lvl="1">
              <a:spcAft>
                <a:spcPts val="600"/>
              </a:spcAft>
            </a:pPr>
            <a:r>
              <a:rPr lang="en-US" dirty="0" smtClean="0"/>
              <a:t>Real time virtual circuit support between connected edge devices</a:t>
            </a:r>
          </a:p>
          <a:p>
            <a:pPr lvl="1">
              <a:spcAft>
                <a:spcPts val="600"/>
              </a:spcAft>
            </a:pPr>
            <a:r>
              <a:rPr lang="en-US" dirty="0" smtClean="0"/>
              <a:t>Network-centric architecture with minimal functionality in the edge devices</a:t>
            </a:r>
            <a:endParaRPr lang="en-US" dirty="0"/>
          </a:p>
        </p:txBody>
      </p:sp>
    </p:spTree>
    <p:extLst>
      <p:ext uri="{BB962C8B-B14F-4D97-AF65-F5344CB8AC3E}">
        <p14:creationId xmlns:p14="http://schemas.microsoft.com/office/powerpoint/2010/main" val="1478329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8693" y="-219405"/>
            <a:ext cx="13153461" cy="7889376"/>
          </a:xfrm>
          <a:prstGeom prst="rect">
            <a:avLst/>
          </a:prstGeom>
        </p:spPr>
      </p:pic>
      <p:sp>
        <p:nvSpPr>
          <p:cNvPr id="2" name="Title 1"/>
          <p:cNvSpPr>
            <a:spLocks noGrp="1"/>
          </p:cNvSpPr>
          <p:nvPr>
            <p:ph type="title"/>
          </p:nvPr>
        </p:nvSpPr>
        <p:spPr>
          <a:xfrm>
            <a:off x="635563" y="269776"/>
            <a:ext cx="11137237" cy="1143000"/>
          </a:xfrm>
        </p:spPr>
        <p:txBody>
          <a:bodyPr/>
          <a:lstStyle/>
          <a:p>
            <a:r>
              <a:rPr lang="en-US" sz="5333" dirty="0"/>
              <a:t>Computer Networks</a:t>
            </a:r>
            <a:endParaRPr lang="en-US" dirty="0"/>
          </a:p>
        </p:txBody>
      </p:sp>
      <p:sp>
        <p:nvSpPr>
          <p:cNvPr id="5" name="Rectangle 4"/>
          <p:cNvSpPr/>
          <p:nvPr/>
        </p:nvSpPr>
        <p:spPr>
          <a:xfrm>
            <a:off x="1571667" y="644691"/>
            <a:ext cx="60959" cy="96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515549" y="276907"/>
            <a:ext cx="6683240" cy="913007"/>
          </a:xfrm>
          <a:prstGeom prst="rect">
            <a:avLst/>
          </a:prstGeom>
        </p:spPr>
        <p:txBody>
          <a:bodyPr wrap="none">
            <a:spAutoFit/>
          </a:bodyPr>
          <a:lstStyle/>
          <a:p>
            <a:r>
              <a:rPr lang="en-US" sz="5333" b="1" dirty="0">
                <a:solidFill>
                  <a:schemeClr val="bg1"/>
                </a:solidFill>
                <a:latin typeface="+mj-lt"/>
              </a:rPr>
              <a:t>Computer Networks</a:t>
            </a:r>
          </a:p>
        </p:txBody>
      </p:sp>
    </p:spTree>
    <p:extLst>
      <p:ext uri="{BB962C8B-B14F-4D97-AF65-F5344CB8AC3E}">
        <p14:creationId xmlns:p14="http://schemas.microsoft.com/office/powerpoint/2010/main" val="530431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Networks</a:t>
            </a:r>
            <a:endParaRPr lang="en-US" dirty="0"/>
          </a:p>
        </p:txBody>
      </p:sp>
      <p:sp>
        <p:nvSpPr>
          <p:cNvPr id="3" name="Content Placeholder 2"/>
          <p:cNvSpPr>
            <a:spLocks noGrp="1"/>
          </p:cNvSpPr>
          <p:nvPr>
            <p:ph idx="1"/>
          </p:nvPr>
        </p:nvSpPr>
        <p:spPr/>
        <p:txBody>
          <a:bodyPr/>
          <a:lstStyle/>
          <a:p>
            <a:pPr marL="0" indent="0">
              <a:buNone/>
            </a:pPr>
            <a:r>
              <a:rPr lang="en-US" dirty="0" smtClean="0"/>
              <a:t>The original concept for computer networks was like the telephone network:</a:t>
            </a:r>
          </a:p>
          <a:p>
            <a:pPr lvl="1"/>
            <a:r>
              <a:rPr lang="en-US" dirty="0"/>
              <a:t>T</a:t>
            </a:r>
            <a:r>
              <a:rPr lang="en-US" dirty="0" smtClean="0"/>
              <a:t>he network was there to enable connected computers to exchange data</a:t>
            </a:r>
          </a:p>
          <a:p>
            <a:pPr lvl="2"/>
            <a:r>
              <a:rPr lang="en-US" dirty="0" smtClean="0"/>
              <a:t>All connected computers were able to initiate or receive “calls”</a:t>
            </a:r>
          </a:p>
          <a:p>
            <a:pPr lvl="2"/>
            <a:r>
              <a:rPr lang="en-US" dirty="0" smtClean="0"/>
              <a:t>A connected computer could not call ”the network” </a:t>
            </a:r>
            <a:r>
              <a:rPr lang="mr-IN" dirty="0" smtClean="0"/>
              <a:t>–</a:t>
            </a:r>
            <a:r>
              <a:rPr lang="en-US" dirty="0" smtClean="0"/>
              <a:t> the network was an invisible common substrate</a:t>
            </a:r>
          </a:p>
          <a:p>
            <a:pPr lvl="2"/>
            <a:r>
              <a:rPr lang="en-US" dirty="0" smtClean="0"/>
              <a:t>It made no difference if the network had active or passive internal elements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1277</TotalTime>
  <Words>2170</Words>
  <Application>Microsoft Macintosh PowerPoint</Application>
  <PresentationFormat>On-screen Show (4:3)</PresentationFormat>
  <Paragraphs>303</Paragraphs>
  <Slides>54</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54</vt:i4>
      </vt:variant>
    </vt:vector>
  </HeadingPairs>
  <TitlesOfParts>
    <vt:vector size="62" baseType="lpstr">
      <vt:lpstr>AhnbergHand</vt:lpstr>
      <vt:lpstr>Arial</vt:lpstr>
      <vt:lpstr>Calibri</vt:lpstr>
      <vt:lpstr>Courier</vt:lpstr>
      <vt:lpstr>Max's Handwritin</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It’s about architecture</vt:lpstr>
      <vt:lpstr>Our heritage</vt:lpstr>
      <vt:lpstr>Our heritage</vt:lpstr>
      <vt:lpstr>Computer Networks</vt:lpstr>
      <vt:lpstr>Computer Networks</vt:lpstr>
      <vt:lpstr>Computer Networks</vt:lpstr>
      <vt:lpstr>The Internet Architecture (c1980’s)</vt:lpstr>
      <vt:lpstr>PowerPoint Presentation</vt:lpstr>
      <vt:lpstr>The Result was Revolutionary!</vt:lpstr>
      <vt:lpstr>PowerPoint Presentation</vt:lpstr>
      <vt:lpstr>PowerPoint Presentation</vt:lpstr>
      <vt:lpstr>The Result was Revolutionary!</vt:lpstr>
      <vt:lpstr>Internet Evolution</vt:lpstr>
      <vt:lpstr>Internet Evolution</vt:lpstr>
      <vt:lpstr>Network Role Segmentation</vt:lpstr>
      <vt:lpstr>Edge Role Segmentation</vt:lpstr>
      <vt:lpstr>Content vs Carriage</vt:lpstr>
      <vt:lpstr>Content vs Carriage</vt:lpstr>
      <vt:lpstr>Content Server</vt:lpstr>
      <vt:lpstr>The Tyranny of Distance</vt:lpstr>
      <vt:lpstr>Content Distribution</vt:lpstr>
      <vt:lpstr>Let them eat data!</vt:lpstr>
      <vt:lpstr>Role Reversal</vt:lpstr>
      <vt:lpstr>Who’s building now?</vt:lpstr>
      <vt:lpstr>Submarine Cables</vt:lpstr>
      <vt:lpstr>Today’s Internet Architecture</vt:lpstr>
      <vt:lpstr>Today’s Internet Architecture</vt:lpstr>
      <vt:lpstr>Transit?</vt:lpstr>
      <vt:lpstr>Transit?</vt:lpstr>
      <vt:lpstr>Internet Names and Addresses?</vt:lpstr>
      <vt:lpstr>It’s not just the death of Transit …</vt:lpstr>
      <vt:lpstr>Exactly where are we?</vt:lpstr>
      <vt:lpstr>Policy?</vt:lpstr>
      <vt:lpstr>Policy?</vt:lpstr>
      <vt:lpstr>Content is Aggregating</vt:lpstr>
      <vt:lpstr>The Large and the Largest</vt:lpstr>
      <vt:lpstr>Content is King</vt:lpstr>
      <vt:lpstr>Competition or Cartel?</vt:lpstr>
      <vt:lpstr>We’ve been here before…</vt:lpstr>
      <vt:lpstr>PowerPoint Presentation</vt:lpstr>
      <vt:lpstr>The Gilded Age</vt:lpstr>
      <vt:lpstr>The Gilded Age</vt:lpstr>
      <vt:lpstr>The Internet’s Gilded Age</vt:lpstr>
      <vt:lpstr>Who’s Gilding?</vt:lpstr>
      <vt:lpstr>The Internet’s Gilded Age</vt:lpstr>
      <vt:lpstr>The Internet’s Gilded Age</vt:lpstr>
      <vt:lpstr>What is this all about?</vt:lpstr>
      <vt:lpstr>What is this all about?</vt:lpstr>
      <vt:lpstr>What is this all about?</vt:lpstr>
      <vt:lpstr>Thanks!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111</cp:revision>
  <cp:lastPrinted>2017-04-28T02:35:32Z</cp:lastPrinted>
  <dcterms:created xsi:type="dcterms:W3CDTF">2014-12-22T07:13:58Z</dcterms:created>
  <dcterms:modified xsi:type="dcterms:W3CDTF">2017-05-17T06:27:24Z</dcterms:modified>
</cp:coreProperties>
</file>