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93" r:id="rId3"/>
  </p:sldMasterIdLst>
  <p:notesMasterIdLst>
    <p:notesMasterId r:id="rId32"/>
  </p:notesMasterIdLst>
  <p:handoutMasterIdLst>
    <p:handoutMasterId r:id="rId33"/>
  </p:handoutMasterIdLst>
  <p:sldIdLst>
    <p:sldId id="272" r:id="rId4"/>
    <p:sldId id="273" r:id="rId5"/>
    <p:sldId id="274" r:id="rId6"/>
    <p:sldId id="275" r:id="rId7"/>
    <p:sldId id="276" r:id="rId8"/>
    <p:sldId id="277" r:id="rId9"/>
    <p:sldId id="294" r:id="rId10"/>
    <p:sldId id="292" r:id="rId11"/>
    <p:sldId id="278" r:id="rId12"/>
    <p:sldId id="293" r:id="rId13"/>
    <p:sldId id="279" r:id="rId14"/>
    <p:sldId id="280" r:id="rId15"/>
    <p:sldId id="301" r:id="rId16"/>
    <p:sldId id="281" r:id="rId17"/>
    <p:sldId id="282" r:id="rId18"/>
    <p:sldId id="283" r:id="rId19"/>
    <p:sldId id="284" r:id="rId20"/>
    <p:sldId id="289" r:id="rId21"/>
    <p:sldId id="285" r:id="rId22"/>
    <p:sldId id="295" r:id="rId23"/>
    <p:sldId id="296" r:id="rId24"/>
    <p:sldId id="290" r:id="rId25"/>
    <p:sldId id="287" r:id="rId26"/>
    <p:sldId id="298" r:id="rId27"/>
    <p:sldId id="291" r:id="rId28"/>
    <p:sldId id="299" r:id="rId29"/>
    <p:sldId id="300" r:id="rId30"/>
    <p:sldId id="286"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9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C5C5C"/>
    <a:srgbClr val="C01B1C"/>
    <a:srgbClr val="C40836"/>
    <a:srgbClr val="590F4A"/>
    <a:srgbClr val="166813"/>
    <a:srgbClr val="004FBB"/>
    <a:srgbClr val="383838"/>
    <a:srgbClr val="00A2D7"/>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65" autoAdjust="0"/>
    <p:restoredTop sz="94661" autoAdjust="0"/>
  </p:normalViewPr>
  <p:slideViewPr>
    <p:cSldViewPr>
      <p:cViewPr>
        <p:scale>
          <a:sx n="210" d="100"/>
          <a:sy n="210" d="100"/>
        </p:scale>
        <p:origin x="872" y="400"/>
      </p:cViewPr>
      <p:guideLst>
        <p:guide orient="horz" pos="1620"/>
        <p:guide pos="2925"/>
      </p:guideLst>
    </p:cSldViewPr>
  </p:slideViewPr>
  <p:outlineViewPr>
    <p:cViewPr>
      <p:scale>
        <a:sx n="33" d="100"/>
        <a:sy n="33" d="100"/>
      </p:scale>
      <p:origin x="0" y="498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notesMaster" Target="notesMasters/notesMaster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2/27/17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27/2/17</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4</a:t>
            </a:fld>
            <a:endParaRPr lang="en-AU"/>
          </a:p>
        </p:txBody>
      </p:sp>
    </p:spTree>
    <p:extLst>
      <p:ext uri="{BB962C8B-B14F-4D97-AF65-F5344CB8AC3E}">
        <p14:creationId xmlns:p14="http://schemas.microsoft.com/office/powerpoint/2010/main" val="197479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5"/>
            <a:ext cx="8208912" cy="1620179"/>
          </a:xfrm>
        </p:spPr>
        <p:txBody>
          <a:bodyPr>
            <a:normAutofit/>
          </a:bodyPr>
          <a:lstStyle>
            <a:lvl1pPr algn="l">
              <a:defRPr sz="5400">
                <a:solidFill>
                  <a:srgbClr val="000000"/>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1"/>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6" name="Content Placeholder 2"/>
          <p:cNvSpPr>
            <a:spLocks noGrp="1"/>
          </p:cNvSpPr>
          <p:nvPr>
            <p:ph idx="1"/>
          </p:nvPr>
        </p:nvSpPr>
        <p:spPr>
          <a:xfrm>
            <a:off x="395536" y="1200151"/>
            <a:ext cx="8352928" cy="3423827"/>
          </a:xfrm>
        </p:spPr>
        <p:txBody>
          <a:bodyPr/>
          <a:lstStyle/>
          <a:p>
            <a:pPr lvl="0"/>
            <a:endParaRPr lang="en-AU" dirty="0" smtClean="0"/>
          </a:p>
        </p:txBody>
      </p:sp>
    </p:spTree>
    <p:extLst>
      <p:ext uri="{BB962C8B-B14F-4D97-AF65-F5344CB8AC3E}">
        <p14:creationId xmlns:p14="http://schemas.microsoft.com/office/powerpoint/2010/main" val="14134799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200151"/>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200151"/>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3" name="Content Placeholder 2"/>
          <p:cNvSpPr>
            <a:spLocks noGrp="1"/>
          </p:cNvSpPr>
          <p:nvPr>
            <p:ph idx="1"/>
          </p:nvPr>
        </p:nvSpPr>
        <p:spPr>
          <a:xfrm>
            <a:off x="395536" y="1200151"/>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1"/>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6" name="Content Placeholder 2"/>
          <p:cNvSpPr>
            <a:spLocks noGrp="1"/>
          </p:cNvSpPr>
          <p:nvPr>
            <p:ph idx="1"/>
          </p:nvPr>
        </p:nvSpPr>
        <p:spPr>
          <a:xfrm>
            <a:off x="395536" y="1200151"/>
            <a:ext cx="8352928" cy="3423827"/>
          </a:xfrm>
        </p:spPr>
        <p:txBody>
          <a:bodyPr/>
          <a:lstStyle/>
          <a:p>
            <a:pPr lvl="0"/>
            <a:endParaRPr lang="en-AU" dirty="0" smtClean="0"/>
          </a:p>
        </p:txBody>
      </p:sp>
    </p:spTree>
    <p:extLst>
      <p:ext uri="{BB962C8B-B14F-4D97-AF65-F5344CB8AC3E}">
        <p14:creationId xmlns:p14="http://schemas.microsoft.com/office/powerpoint/2010/main" val="14134799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200151"/>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200151"/>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5"/>
            <a:ext cx="8208912" cy="1620179"/>
          </a:xfrm>
        </p:spPr>
        <p:txBody>
          <a:bodyPr>
            <a:normAutofit/>
          </a:bodyPr>
          <a:lstStyle>
            <a:lvl1pPr algn="l">
              <a:defRPr sz="5400">
                <a:solidFill>
                  <a:srgbClr val="000000"/>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3" name="Content Placeholder 2"/>
          <p:cNvSpPr>
            <a:spLocks noGrp="1"/>
          </p:cNvSpPr>
          <p:nvPr>
            <p:ph idx="1"/>
          </p:nvPr>
        </p:nvSpPr>
        <p:spPr>
          <a:xfrm>
            <a:off x="395536" y="1200151"/>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9"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 Id="rId3"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3" y="-25230"/>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200151"/>
            <a:ext cx="8352928" cy="3423827"/>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6" r:id="rId3"/>
    <p:sldLayoutId id="2147483668" r:id="rId4"/>
    <p:sldLayoutId id="2147483672" r:id="rId5"/>
    <p:sldLayoutId id="2147483674" r:id="rId6"/>
    <p:sldLayoutId id="2147483675" r:id="rId7"/>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400" indent="-26670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800" indent="-2794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3" y="15269"/>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200151"/>
            <a:ext cx="8352928" cy="3423827"/>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400" indent="-26670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800" indent="-2794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 y="15270"/>
            <a:ext cx="9161995" cy="5151714"/>
          </a:xfrm>
          <a:prstGeom prst="rect">
            <a:avLst/>
          </a:prstGeom>
        </p:spPr>
      </p:pic>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400" indent="-26670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800" indent="-2794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The Death of </a:t>
            </a:r>
            <a:r>
              <a:rPr lang="en-US" sz="4000" dirty="0" smtClean="0"/>
              <a:t>Transit and Beyond</a:t>
            </a:r>
            <a:endParaRPr lang="en-US" sz="4000" dirty="0"/>
          </a:p>
        </p:txBody>
      </p:sp>
      <p:sp>
        <p:nvSpPr>
          <p:cNvPr id="3" name="Subtitle 2"/>
          <p:cNvSpPr>
            <a:spLocks noGrp="1"/>
          </p:cNvSpPr>
          <p:nvPr>
            <p:ph type="subTitle" idx="1"/>
          </p:nvPr>
        </p:nvSpPr>
        <p:spPr>
          <a:xfrm>
            <a:off x="863588" y="3003798"/>
            <a:ext cx="7560840" cy="1314450"/>
          </a:xfrm>
        </p:spPr>
        <p:txBody>
          <a:bodyPr>
            <a:normAutofit/>
          </a:bodyPr>
          <a:lstStyle/>
          <a:p>
            <a:pPr algn="r"/>
            <a:r>
              <a:rPr lang="en-US" sz="1800" b="1" dirty="0" smtClean="0">
                <a:solidFill>
                  <a:schemeClr val="bg1">
                    <a:lumMod val="50000"/>
                  </a:schemeClr>
                </a:solidFill>
                <a:latin typeface="Max's Handwritin" charset="0"/>
                <a:ea typeface="Max's Handwritin" charset="0"/>
                <a:cs typeface="Max's Handwritin" charset="0"/>
              </a:rPr>
              <a:t>Geoff Huston</a:t>
            </a:r>
          </a:p>
          <a:p>
            <a:pPr algn="r"/>
            <a:r>
              <a:rPr lang="en-US" sz="1800" b="1" dirty="0" smtClean="0">
                <a:solidFill>
                  <a:schemeClr val="bg1">
                    <a:lumMod val="50000"/>
                  </a:schemeClr>
                </a:solidFill>
                <a:latin typeface="Max's Handwritin" charset="0"/>
                <a:ea typeface="Max's Handwritin" charset="0"/>
                <a:cs typeface="Max's Handwritin" charset="0"/>
              </a:rPr>
              <a:t>Chief Scientist, APNIC</a:t>
            </a:r>
            <a:endParaRPr lang="en-US" sz="1800" b="1" dirty="0">
              <a:solidFill>
                <a:schemeClr val="bg1">
                  <a:lumMod val="50000"/>
                </a:schemeClr>
              </a:solidFill>
              <a:latin typeface="Max's Handwritin" charset="0"/>
              <a:ea typeface="Max's Handwritin" charset="0"/>
              <a:cs typeface="Max's Handwritin" charset="0"/>
            </a:endParaRPr>
          </a:p>
        </p:txBody>
      </p:sp>
    </p:spTree>
    <p:extLst>
      <p:ext uri="{BB962C8B-B14F-4D97-AF65-F5344CB8AC3E}">
        <p14:creationId xmlns:p14="http://schemas.microsoft.com/office/powerpoint/2010/main" val="1632862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Role Segmentation</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10</a:t>
            </a:fld>
            <a:endParaRPr lang="en-AU" kern="0" dirty="0"/>
          </a:p>
        </p:txBody>
      </p:sp>
      <p:pic>
        <p:nvPicPr>
          <p:cNvPr id="5" name="Picture 4"/>
          <p:cNvPicPr>
            <a:picLocks noChangeAspect="1"/>
          </p:cNvPicPr>
          <p:nvPr/>
        </p:nvPicPr>
        <p:blipFill>
          <a:blip r:embed="rId2"/>
          <a:stretch>
            <a:fillRect/>
          </a:stretch>
        </p:blipFill>
        <p:spPr>
          <a:xfrm>
            <a:off x="1115616" y="1190124"/>
            <a:ext cx="6953241" cy="3364221"/>
          </a:xfrm>
          <a:prstGeom prst="rect">
            <a:avLst/>
          </a:prstGeom>
        </p:spPr>
      </p:pic>
    </p:spTree>
    <p:extLst>
      <p:ext uri="{BB962C8B-B14F-4D97-AF65-F5344CB8AC3E}">
        <p14:creationId xmlns:p14="http://schemas.microsoft.com/office/powerpoint/2010/main" val="76748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5979"/>
            <a:ext cx="8280920" cy="857250"/>
          </a:xfrm>
        </p:spPr>
        <p:txBody>
          <a:bodyPr/>
          <a:lstStyle/>
          <a:p>
            <a:r>
              <a:rPr lang="en-US" dirty="0" smtClean="0"/>
              <a:t>Edge Role Segmentation</a:t>
            </a:r>
            <a:endParaRPr lang="en-US" dirty="0"/>
          </a:p>
        </p:txBody>
      </p:sp>
      <p:sp>
        <p:nvSpPr>
          <p:cNvPr id="3" name="Content Placeholder 2"/>
          <p:cNvSpPr>
            <a:spLocks noGrp="1"/>
          </p:cNvSpPr>
          <p:nvPr>
            <p:ph idx="1"/>
          </p:nvPr>
        </p:nvSpPr>
        <p:spPr>
          <a:xfrm>
            <a:off x="755576" y="1369219"/>
            <a:ext cx="7047185" cy="3263504"/>
          </a:xfrm>
        </p:spPr>
        <p:txBody>
          <a:bodyPr>
            <a:normAutofit lnSpcReduction="10000"/>
          </a:bodyPr>
          <a:lstStyle/>
          <a:p>
            <a:pPr marL="0" indent="0">
              <a:buNone/>
            </a:pPr>
            <a:r>
              <a:rPr lang="en-US" dirty="0" smtClean="0"/>
              <a:t>Breaking the edge into </a:t>
            </a:r>
            <a:r>
              <a:rPr lang="en-US" b="1" dirty="0" smtClean="0"/>
              <a:t>clients </a:t>
            </a:r>
            <a:r>
              <a:rPr lang="en-US" dirty="0" smtClean="0"/>
              <a:t>and </a:t>
            </a:r>
            <a:r>
              <a:rPr lang="en-US" b="1" dirty="0" smtClean="0"/>
              <a:t>servers</a:t>
            </a:r>
          </a:p>
          <a:p>
            <a:pPr lvl="1"/>
            <a:r>
              <a:rPr lang="en-US" dirty="0" smtClean="0"/>
              <a:t>Access networks service the needs “clients”</a:t>
            </a:r>
          </a:p>
          <a:p>
            <a:pPr lvl="1"/>
            <a:r>
              <a:rPr lang="en-US" dirty="0" smtClean="0"/>
              <a:t>Clients are not directly reachable by other clients</a:t>
            </a:r>
          </a:p>
          <a:p>
            <a:pPr lvl="1"/>
            <a:r>
              <a:rPr lang="en-US" dirty="0" smtClean="0"/>
              <a:t>Clients connect to services</a:t>
            </a:r>
          </a:p>
          <a:p>
            <a:pPr lvl="1"/>
            <a:endParaRPr lang="en-US" dirty="0"/>
          </a:p>
          <a:p>
            <a:pPr lvl="1"/>
            <a:r>
              <a:rPr lang="en-US" dirty="0" smtClean="0"/>
              <a:t>The role of the network here is to carry clients to the service access point</a:t>
            </a:r>
          </a:p>
          <a:p>
            <a:pPr lvl="1"/>
            <a:r>
              <a:rPr lang="en-US" dirty="0" smtClean="0"/>
              <a:t>The assumption here is that there are many more clients than service points</a:t>
            </a:r>
          </a:p>
          <a:p>
            <a:pPr lvl="1"/>
            <a:r>
              <a:rPr lang="en-US" dirty="0" smtClean="0"/>
              <a:t>Clients pay the network for this carriage role</a:t>
            </a:r>
          </a:p>
        </p:txBody>
      </p:sp>
    </p:spTree>
    <p:extLst>
      <p:ext uri="{BB962C8B-B14F-4D97-AF65-F5344CB8AC3E}">
        <p14:creationId xmlns:p14="http://schemas.microsoft.com/office/powerpoint/2010/main" val="433870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vs Carriage</a:t>
            </a:r>
            <a:endParaRPr lang="en-US" dirty="0"/>
          </a:p>
        </p:txBody>
      </p:sp>
      <p:sp>
        <p:nvSpPr>
          <p:cNvPr id="3" name="Content Placeholder 2"/>
          <p:cNvSpPr>
            <a:spLocks noGrp="1"/>
          </p:cNvSpPr>
          <p:nvPr>
            <p:ph idx="1"/>
          </p:nvPr>
        </p:nvSpPr>
        <p:spPr/>
        <p:txBody>
          <a:bodyPr>
            <a:normAutofit/>
          </a:bodyPr>
          <a:lstStyle/>
          <a:p>
            <a:pPr marL="0" indent="0">
              <a:spcAft>
                <a:spcPts val="450"/>
              </a:spcAft>
              <a:buNone/>
            </a:pPr>
            <a:r>
              <a:rPr lang="en-US" dirty="0" smtClean="0"/>
              <a:t>Who pays whom?</a:t>
            </a:r>
          </a:p>
          <a:p>
            <a:pPr lvl="1">
              <a:spcAft>
                <a:spcPts val="450"/>
              </a:spcAft>
            </a:pPr>
            <a:r>
              <a:rPr lang="en-US" dirty="0" smtClean="0"/>
              <a:t>The only reason why access networks have clients is because there are content services that clients want to access</a:t>
            </a:r>
            <a:endParaRPr lang="en-US" dirty="0"/>
          </a:p>
          <a:p>
            <a:pPr lvl="2">
              <a:spcAft>
                <a:spcPts val="450"/>
              </a:spcAft>
            </a:pPr>
            <a:r>
              <a:rPr lang="en-US" dirty="0" smtClean="0"/>
              <a:t>Therefore carriage should pay for content</a:t>
            </a:r>
          </a:p>
          <a:p>
            <a:pPr lvl="1">
              <a:spcAft>
                <a:spcPts val="450"/>
              </a:spcAft>
            </a:pPr>
            <a:endParaRPr lang="en-US" dirty="0" smtClean="0"/>
          </a:p>
          <a:p>
            <a:pPr lvl="1">
              <a:spcAft>
                <a:spcPts val="450"/>
              </a:spcAft>
            </a:pPr>
            <a:r>
              <a:rPr lang="en-US" dirty="0" smtClean="0"/>
              <a:t>There is no “end-to-end” financial settlement model in the Internet </a:t>
            </a:r>
            <a:r>
              <a:rPr lang="mr-IN" dirty="0" smtClean="0"/>
              <a:t>–</a:t>
            </a:r>
            <a:r>
              <a:rPr lang="en-US" dirty="0" smtClean="0"/>
              <a:t> both “ends” pay for access and network providers settle between themselves. To a carriage network, content is just another client</a:t>
            </a:r>
          </a:p>
          <a:p>
            <a:pPr lvl="2">
              <a:spcAft>
                <a:spcPts val="450"/>
              </a:spcAft>
            </a:pPr>
            <a:r>
              <a:rPr lang="en-US" dirty="0" smtClean="0"/>
              <a:t>Content should pay for carriage, just like any other client</a:t>
            </a:r>
          </a:p>
        </p:txBody>
      </p:sp>
    </p:spTree>
    <p:extLst>
      <p:ext uri="{BB962C8B-B14F-4D97-AF65-F5344CB8AC3E}">
        <p14:creationId xmlns:p14="http://schemas.microsoft.com/office/powerpoint/2010/main" val="1358125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vs Carriage</a:t>
            </a:r>
            <a:endParaRPr lang="en-US" dirty="0"/>
          </a:p>
        </p:txBody>
      </p:sp>
      <p:sp>
        <p:nvSpPr>
          <p:cNvPr id="3" name="Content Placeholder 2"/>
          <p:cNvSpPr>
            <a:spLocks noGrp="1"/>
          </p:cNvSpPr>
          <p:nvPr>
            <p:ph idx="1"/>
          </p:nvPr>
        </p:nvSpPr>
        <p:spPr/>
        <p:txBody>
          <a:bodyPr>
            <a:normAutofit/>
          </a:bodyPr>
          <a:lstStyle/>
          <a:p>
            <a:pPr marL="0" indent="0">
              <a:spcAft>
                <a:spcPts val="450"/>
              </a:spcAft>
              <a:buNone/>
            </a:pPr>
            <a:r>
              <a:rPr lang="en-US" dirty="0" smtClean="0"/>
              <a:t>Who pays whom?</a:t>
            </a:r>
          </a:p>
          <a:p>
            <a:pPr lvl="1">
              <a:spcAft>
                <a:spcPts val="450"/>
              </a:spcAft>
            </a:pPr>
            <a:r>
              <a:rPr lang="en-US" dirty="0" smtClean="0"/>
              <a:t>The only reason why access networks have clients is because there are content services that clients want to access</a:t>
            </a:r>
            <a:endParaRPr lang="en-US" dirty="0"/>
          </a:p>
          <a:p>
            <a:pPr lvl="2">
              <a:spcAft>
                <a:spcPts val="450"/>
              </a:spcAft>
            </a:pPr>
            <a:r>
              <a:rPr lang="en-US" dirty="0" smtClean="0"/>
              <a:t>Therefore carriage should pay for content</a:t>
            </a:r>
          </a:p>
          <a:p>
            <a:pPr lvl="1">
              <a:spcAft>
                <a:spcPts val="450"/>
              </a:spcAft>
            </a:pPr>
            <a:endParaRPr lang="en-US" dirty="0" smtClean="0"/>
          </a:p>
          <a:p>
            <a:pPr lvl="1">
              <a:spcAft>
                <a:spcPts val="450"/>
              </a:spcAft>
            </a:pPr>
            <a:r>
              <a:rPr lang="en-US" dirty="0" smtClean="0"/>
              <a:t>There is no “end-to-end” financial settlement model in the Internet </a:t>
            </a:r>
            <a:r>
              <a:rPr lang="mr-IN" dirty="0" smtClean="0"/>
              <a:t>–</a:t>
            </a:r>
            <a:r>
              <a:rPr lang="en-US" dirty="0" smtClean="0"/>
              <a:t> both “ends” pay for access and network providers settle between themselves. To a carriage network, content is just another client</a:t>
            </a:r>
          </a:p>
          <a:p>
            <a:pPr lvl="2">
              <a:spcAft>
                <a:spcPts val="450"/>
              </a:spcAft>
            </a:pPr>
            <a:r>
              <a:rPr lang="en-US" dirty="0" smtClean="0"/>
              <a:t>Content should pay for carriage, just like any other client</a:t>
            </a:r>
          </a:p>
        </p:txBody>
      </p:sp>
      <p:sp>
        <p:nvSpPr>
          <p:cNvPr id="4" name="TextBox 3"/>
          <p:cNvSpPr txBox="1"/>
          <p:nvPr/>
        </p:nvSpPr>
        <p:spPr>
          <a:xfrm rot="20944903">
            <a:off x="463020" y="2142826"/>
            <a:ext cx="7262841" cy="707886"/>
          </a:xfrm>
          <a:prstGeom prst="rect">
            <a:avLst/>
          </a:prstGeom>
          <a:solidFill>
            <a:schemeClr val="bg1"/>
          </a:solidFill>
        </p:spPr>
        <p:txBody>
          <a:bodyPr wrap="square" rtlCol="0">
            <a:spAutoFit/>
          </a:bodyPr>
          <a:lstStyle/>
          <a:p>
            <a:pPr algn="ctr"/>
            <a:r>
              <a:rPr lang="en-US" sz="2000" dirty="0" smtClean="0">
                <a:solidFill>
                  <a:schemeClr val="accent6">
                    <a:lumMod val="50000"/>
                  </a:schemeClr>
                </a:solidFill>
                <a:latin typeface="AhnbergHand" charset="0"/>
                <a:ea typeface="AhnbergHand" charset="0"/>
                <a:cs typeface="AhnbergHand" charset="0"/>
              </a:rPr>
              <a:t>The content folk resolved this by going “over the top” and created relationships directly with end users</a:t>
            </a:r>
            <a:endParaRPr lang="en-US" sz="2000" dirty="0">
              <a:solidFill>
                <a:schemeClr val="accent6">
                  <a:lumMod val="50000"/>
                </a:schemeClr>
              </a:solidFill>
              <a:latin typeface="AhnbergHand" charset="0"/>
              <a:ea typeface="AhnbergHand" charset="0"/>
              <a:cs typeface="AhnbergHand" charset="0"/>
            </a:endParaRPr>
          </a:p>
        </p:txBody>
      </p:sp>
    </p:spTree>
    <p:extLst>
      <p:ext uri="{BB962C8B-B14F-4D97-AF65-F5344CB8AC3E}">
        <p14:creationId xmlns:p14="http://schemas.microsoft.com/office/powerpoint/2010/main" val="893568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Tyranny of Distance</a:t>
            </a:r>
            <a:endParaRPr lang="en-US" dirty="0"/>
          </a:p>
        </p:txBody>
      </p:sp>
      <p:sp>
        <p:nvSpPr>
          <p:cNvPr id="3" name="Content Placeholder 2"/>
          <p:cNvSpPr>
            <a:spLocks noGrp="1"/>
          </p:cNvSpPr>
          <p:nvPr>
            <p:ph idx="1"/>
          </p:nvPr>
        </p:nvSpPr>
        <p:spPr>
          <a:xfrm>
            <a:off x="395536" y="1131590"/>
            <a:ext cx="8352928" cy="3423827"/>
          </a:xfrm>
        </p:spPr>
        <p:txBody>
          <a:bodyPr/>
          <a:lstStyle/>
          <a:p>
            <a:pPr marL="266700" lvl="1" indent="0">
              <a:buNone/>
            </a:pPr>
            <a:r>
              <a:rPr lang="en-US" dirty="0" smtClean="0"/>
              <a:t>But </a:t>
            </a:r>
            <a:r>
              <a:rPr lang="en-US" dirty="0" smtClean="0"/>
              <a:t>not all clients enjoy the same experience from a single service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00" y="1995686"/>
            <a:ext cx="4039200" cy="2263227"/>
          </a:xfrm>
          <a:prstGeom prst="rect">
            <a:avLst/>
          </a:prstGeom>
        </p:spPr>
      </p:pic>
      <p:sp>
        <p:nvSpPr>
          <p:cNvPr id="5" name="TextBox 4"/>
          <p:cNvSpPr txBox="1"/>
          <p:nvPr/>
        </p:nvSpPr>
        <p:spPr>
          <a:xfrm>
            <a:off x="6110410" y="2504679"/>
            <a:ext cx="1712880" cy="430887"/>
          </a:xfrm>
          <a:prstGeom prst="rect">
            <a:avLst/>
          </a:prstGeom>
          <a:noFill/>
        </p:spPr>
        <p:txBody>
          <a:bodyPr wrap="square" rtlCol="0">
            <a:spAutoFit/>
          </a:bodyPr>
          <a:lstStyle/>
          <a:p>
            <a:r>
              <a:rPr lang="en-US" sz="1050" i="1" dirty="0"/>
              <a:t>Facebook presentation at NANOG 68</a:t>
            </a:r>
          </a:p>
        </p:txBody>
      </p:sp>
    </p:spTree>
    <p:extLst>
      <p:ext uri="{BB962C8B-B14F-4D97-AF65-F5344CB8AC3E}">
        <p14:creationId xmlns:p14="http://schemas.microsoft.com/office/powerpoint/2010/main" val="410586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 them eat data!</a:t>
            </a:r>
            <a:endParaRPr lang="en-US" dirty="0"/>
          </a:p>
        </p:txBody>
      </p:sp>
      <p:sp>
        <p:nvSpPr>
          <p:cNvPr id="3" name="Content Placeholder 2"/>
          <p:cNvSpPr>
            <a:spLocks noGrp="1"/>
          </p:cNvSpPr>
          <p:nvPr>
            <p:ph idx="1"/>
          </p:nvPr>
        </p:nvSpPr>
        <p:spPr/>
        <p:txBody>
          <a:bodyPr/>
          <a:lstStyle/>
          <a:p>
            <a:pPr marL="0" indent="0">
              <a:spcAft>
                <a:spcPts val="600"/>
              </a:spcAft>
              <a:buNone/>
            </a:pPr>
            <a:r>
              <a:rPr lang="en-US" dirty="0" smtClean="0"/>
              <a:t>The rise of the Content Distribution Network</a:t>
            </a:r>
          </a:p>
          <a:p>
            <a:pPr lvl="1">
              <a:spcAft>
                <a:spcPts val="600"/>
              </a:spcAft>
            </a:pPr>
            <a:r>
              <a:rPr lang="en-US" dirty="0"/>
              <a:t>R</a:t>
            </a:r>
            <a:r>
              <a:rPr lang="en-US" dirty="0" smtClean="0"/>
              <a:t>eplicate content caches close to large user populations</a:t>
            </a:r>
          </a:p>
          <a:p>
            <a:pPr lvl="1">
              <a:spcAft>
                <a:spcPts val="600"/>
              </a:spcAft>
            </a:pPr>
            <a:r>
              <a:rPr lang="en-US" dirty="0" smtClean="0"/>
              <a:t>The  challenge of delivering many </a:t>
            </a:r>
            <a:r>
              <a:rPr lang="en-US" dirty="0" err="1" smtClean="0"/>
              <a:t>replicant</a:t>
            </a:r>
            <a:r>
              <a:rPr lang="en-US" dirty="0" smtClean="0"/>
              <a:t> service requests  over high delay network paths is replaced by the task of updating a small set of local caches by the content distribution system and then serving user service requests over the access network</a:t>
            </a:r>
          </a:p>
          <a:p>
            <a:pPr lvl="1">
              <a:spcAft>
                <a:spcPts val="600"/>
              </a:spcAft>
            </a:pPr>
            <a:r>
              <a:rPr lang="en-US" dirty="0" smtClean="0"/>
              <a:t>Reduced service latency, increased service resilience</a:t>
            </a:r>
          </a:p>
          <a:p>
            <a:pPr lvl="1">
              <a:spcAft>
                <a:spcPts val="600"/>
              </a:spcAft>
            </a:pPr>
            <a:endParaRPr lang="en-US" dirty="0"/>
          </a:p>
        </p:txBody>
      </p:sp>
    </p:spTree>
    <p:extLst>
      <p:ext uri="{BB962C8B-B14F-4D97-AF65-F5344CB8AC3E}">
        <p14:creationId xmlns:p14="http://schemas.microsoft.com/office/powerpoint/2010/main" val="855910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building now?</a:t>
            </a:r>
            <a:endParaRPr lang="en-US" dirty="0"/>
          </a:p>
        </p:txBody>
      </p:sp>
      <p:sp>
        <p:nvSpPr>
          <p:cNvPr id="3" name="Content Placeholder 2"/>
          <p:cNvSpPr>
            <a:spLocks noGrp="1"/>
          </p:cNvSpPr>
          <p:nvPr>
            <p:ph idx="1"/>
          </p:nvPr>
        </p:nvSpPr>
        <p:spPr/>
        <p:txBody>
          <a:bodyPr/>
          <a:lstStyle/>
          <a:p>
            <a:pPr marL="0" indent="0">
              <a:buNone/>
            </a:pPr>
            <a:r>
              <a:rPr lang="en-US" dirty="0" smtClean="0"/>
              <a:t>Almost all new submarine international cable projects are heavily underwritten by content providers, not carriers</a:t>
            </a:r>
          </a:p>
          <a:p>
            <a:endParaRPr lang="en-US" dirty="0"/>
          </a:p>
        </p:txBody>
      </p:sp>
      <p:sp>
        <p:nvSpPr>
          <p:cNvPr id="4" name="TextBox 3"/>
          <p:cNvSpPr txBox="1"/>
          <p:nvPr/>
        </p:nvSpPr>
        <p:spPr>
          <a:xfrm>
            <a:off x="467544" y="2427734"/>
            <a:ext cx="4176464" cy="1954381"/>
          </a:xfrm>
          <a:prstGeom prst="rect">
            <a:avLst/>
          </a:prstGeom>
          <a:noFill/>
        </p:spPr>
        <p:txBody>
          <a:bodyPr wrap="square" rtlCol="0">
            <a:spAutoFit/>
          </a:bodyPr>
          <a:lstStyle/>
          <a:p>
            <a:r>
              <a:rPr lang="en-US" sz="1100" dirty="0">
                <a:latin typeface="Courier" charset="0"/>
                <a:ea typeface="Courier" charset="0"/>
                <a:cs typeface="Courier" charset="0"/>
              </a:rPr>
              <a:t>Large content providers have huge and often unpredictable traffic requirements, especially among their own data centers. Their capacity needs are at such a scale that it makes sense for them, on their biggest routes, to build rather than to buy. Owning subsea </a:t>
            </a:r>
            <a:r>
              <a:rPr lang="en-US" sz="1100" dirty="0" err="1">
                <a:latin typeface="Courier" charset="0"/>
                <a:ea typeface="Courier" charset="0"/>
                <a:cs typeface="Courier" charset="0"/>
              </a:rPr>
              <a:t>fibre</a:t>
            </a:r>
            <a:r>
              <a:rPr lang="en-US" sz="1100" dirty="0">
                <a:latin typeface="Courier" charset="0"/>
                <a:ea typeface="Courier" charset="0"/>
                <a:cs typeface="Courier" charset="0"/>
              </a:rPr>
              <a:t> pairs also gives them the flexibility to upgrade when they see fit, rather than being beholden to a third-party submarine cable operator.” </a:t>
            </a:r>
            <a:endParaRPr lang="en-US" sz="1100" dirty="0" smtClean="0">
              <a:latin typeface="Courier" charset="0"/>
              <a:ea typeface="Courier" charset="0"/>
              <a:cs typeface="Courier" charset="0"/>
            </a:endParaRPr>
          </a:p>
          <a:p>
            <a:endParaRPr lang="en-US" sz="1100" dirty="0">
              <a:latin typeface="Courier" charset="0"/>
              <a:ea typeface="Courier" charset="0"/>
              <a:cs typeface="Courier" charset="0"/>
            </a:endParaRPr>
          </a:p>
          <a:p>
            <a:r>
              <a:rPr lang="en-US" sz="1100" dirty="0" smtClean="0">
                <a:latin typeface="Courier" charset="0"/>
                <a:ea typeface="Courier" charset="0"/>
                <a:cs typeface="Courier" charset="0"/>
              </a:rPr>
              <a:t>Tim </a:t>
            </a:r>
            <a:r>
              <a:rPr lang="en-US" sz="1100" dirty="0" err="1">
                <a:latin typeface="Courier" charset="0"/>
                <a:ea typeface="Courier" charset="0"/>
                <a:cs typeface="Courier" charset="0"/>
              </a:rPr>
              <a:t>Stronge</a:t>
            </a:r>
            <a:r>
              <a:rPr lang="en-US" sz="1100" dirty="0">
                <a:latin typeface="Courier" charset="0"/>
                <a:ea typeface="Courier" charset="0"/>
                <a:cs typeface="Courier" charset="0"/>
              </a:rPr>
              <a:t> of </a:t>
            </a:r>
            <a:r>
              <a:rPr lang="en-US" sz="1100" dirty="0" err="1">
                <a:latin typeface="Courier" charset="0"/>
                <a:ea typeface="Courier" charset="0"/>
                <a:cs typeface="Courier" charset="0"/>
              </a:rPr>
              <a:t>Telegeography</a:t>
            </a:r>
            <a:endParaRPr lang="en-US" sz="1100" dirty="0">
              <a:latin typeface="Courier" charset="0"/>
              <a:ea typeface="Courier" charset="0"/>
              <a:cs typeface="Courier" charset="0"/>
            </a:endParaRPr>
          </a:p>
        </p:txBody>
      </p:sp>
      <p:pic>
        <p:nvPicPr>
          <p:cNvPr id="5" name="Picture 4"/>
          <p:cNvPicPr>
            <a:picLocks noChangeAspect="1"/>
          </p:cNvPicPr>
          <p:nvPr/>
        </p:nvPicPr>
        <p:blipFill>
          <a:blip r:embed="rId2"/>
          <a:stretch>
            <a:fillRect/>
          </a:stretch>
        </p:blipFill>
        <p:spPr>
          <a:xfrm>
            <a:off x="4703711" y="2067694"/>
            <a:ext cx="4404793" cy="1896927"/>
          </a:xfrm>
          <a:prstGeom prst="rect">
            <a:avLst/>
          </a:prstGeom>
        </p:spPr>
      </p:pic>
    </p:spTree>
    <p:extLst>
      <p:ext uri="{BB962C8B-B14F-4D97-AF65-F5344CB8AC3E}">
        <p14:creationId xmlns:p14="http://schemas.microsoft.com/office/powerpoint/2010/main" val="1444121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Internet Architecture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We’ve split the network into clients and servers</a:t>
            </a:r>
          </a:p>
          <a:p>
            <a:pPr lvl="1"/>
            <a:r>
              <a:rPr lang="en-US" dirty="0" smtClean="0"/>
              <a:t>Web servers</a:t>
            </a:r>
          </a:p>
          <a:p>
            <a:pPr lvl="1"/>
            <a:r>
              <a:rPr lang="en-US" dirty="0" smtClean="0"/>
              <a:t>Streaming servers</a:t>
            </a:r>
          </a:p>
          <a:p>
            <a:pPr lvl="1"/>
            <a:r>
              <a:rPr lang="en-US" dirty="0" smtClean="0"/>
              <a:t>Mail servers</a:t>
            </a:r>
          </a:p>
          <a:p>
            <a:pPr lvl="1"/>
            <a:r>
              <a:rPr lang="en-US" dirty="0" smtClean="0"/>
              <a:t>DNS servers</a:t>
            </a:r>
          </a:p>
          <a:p>
            <a:endParaRPr lang="en-US" dirty="0" smtClean="0"/>
          </a:p>
          <a:p>
            <a:pPr marL="0" indent="0">
              <a:buNone/>
            </a:pPr>
            <a:r>
              <a:rPr lang="en-US" dirty="0" smtClean="0"/>
              <a:t>Servers </a:t>
            </a:r>
            <a:r>
              <a:rPr lang="en-US" dirty="0" smtClean="0"/>
              <a:t>and services now sit in CDN systems with global replication and DDOS </a:t>
            </a:r>
            <a:r>
              <a:rPr lang="en-US" dirty="0" smtClean="0"/>
              <a:t>resilience</a:t>
            </a:r>
          </a:p>
          <a:p>
            <a:pPr marL="0" indent="0">
              <a:buNone/>
            </a:pPr>
            <a:endParaRPr lang="en-US" dirty="0" smtClean="0"/>
          </a:p>
          <a:p>
            <a:pPr marL="0" indent="0">
              <a:buNone/>
            </a:pPr>
            <a:r>
              <a:rPr lang="en-US" dirty="0" smtClean="0"/>
              <a:t>Users don</a:t>
            </a:r>
            <a:r>
              <a:rPr lang="mr-IN" dirty="0" smtClean="0"/>
              <a:t>’</a:t>
            </a:r>
            <a:r>
              <a:rPr lang="en-US" dirty="0" smtClean="0"/>
              <a:t>t reach out to content any more - </a:t>
            </a:r>
            <a:r>
              <a:rPr lang="en-US" dirty="0"/>
              <a:t>t</a:t>
            </a:r>
            <a:r>
              <a:rPr lang="en-US" dirty="0" smtClean="0"/>
              <a:t>he </a:t>
            </a:r>
            <a:r>
              <a:rPr lang="en-US" dirty="0" smtClean="0"/>
              <a:t>CDNs bring content to users</a:t>
            </a:r>
          </a:p>
        </p:txBody>
      </p:sp>
    </p:spTree>
    <p:extLst>
      <p:ext uri="{BB962C8B-B14F-4D97-AF65-F5344CB8AC3E}">
        <p14:creationId xmlns:p14="http://schemas.microsoft.com/office/powerpoint/2010/main" val="482308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Internet Architecture</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18</a:t>
            </a:fld>
            <a:endParaRPr lang="en-AU" kern="0" dirty="0"/>
          </a:p>
        </p:txBody>
      </p:sp>
      <p:pic>
        <p:nvPicPr>
          <p:cNvPr id="5" name="Picture 4"/>
          <p:cNvPicPr>
            <a:picLocks noChangeAspect="1"/>
          </p:cNvPicPr>
          <p:nvPr/>
        </p:nvPicPr>
        <p:blipFill>
          <a:blip r:embed="rId2"/>
          <a:stretch>
            <a:fillRect/>
          </a:stretch>
        </p:blipFill>
        <p:spPr>
          <a:xfrm>
            <a:off x="755576" y="1203598"/>
            <a:ext cx="7067366" cy="3263051"/>
          </a:xfrm>
          <a:prstGeom prst="rect">
            <a:avLst/>
          </a:prstGeom>
        </p:spPr>
      </p:pic>
    </p:spTree>
    <p:extLst>
      <p:ext uri="{BB962C8B-B14F-4D97-AF65-F5344CB8AC3E}">
        <p14:creationId xmlns:p14="http://schemas.microsoft.com/office/powerpoint/2010/main" val="2045708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a:t>
            </a:r>
            <a:endParaRPr lang="en-US" dirty="0"/>
          </a:p>
        </p:txBody>
      </p:sp>
      <p:sp>
        <p:nvSpPr>
          <p:cNvPr id="3" name="Content Placeholder 2"/>
          <p:cNvSpPr>
            <a:spLocks noGrp="1"/>
          </p:cNvSpPr>
          <p:nvPr>
            <p:ph idx="1"/>
          </p:nvPr>
        </p:nvSpPr>
        <p:spPr/>
        <p:txBody>
          <a:bodyPr>
            <a:normAutofit/>
          </a:bodyPr>
          <a:lstStyle/>
          <a:p>
            <a:r>
              <a:rPr lang="en-US" dirty="0" smtClean="0"/>
              <a:t>If users don</a:t>
            </a:r>
            <a:r>
              <a:rPr lang="mr-IN" dirty="0" smtClean="0"/>
              <a:t>’</a:t>
            </a:r>
            <a:r>
              <a:rPr lang="en-US" dirty="0" smtClean="0"/>
              <a:t>t send packets to users any more</a:t>
            </a:r>
          </a:p>
          <a:p>
            <a:r>
              <a:rPr lang="en-US" dirty="0" smtClean="0"/>
              <a:t>If content is now delivered via CDNs to users via discrete service cones</a:t>
            </a:r>
          </a:p>
          <a:p>
            <a:r>
              <a:rPr lang="en-US" dirty="0" smtClean="0"/>
              <a:t>If there is no universal service obligation</a:t>
            </a:r>
          </a:p>
          <a:p>
            <a:r>
              <a:rPr lang="en-US" dirty="0" smtClean="0"/>
              <a:t>Then why do we still need Transit Service providers?</a:t>
            </a:r>
          </a:p>
        </p:txBody>
      </p:sp>
    </p:spTree>
    <p:extLst>
      <p:ext uri="{BB962C8B-B14F-4D97-AF65-F5344CB8AC3E}">
        <p14:creationId xmlns:p14="http://schemas.microsoft.com/office/powerpoint/2010/main" val="1563339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This presentation is not about details</a:t>
            </a:r>
            <a:endParaRPr lang="en-US" dirty="0"/>
          </a:p>
        </p:txBody>
      </p:sp>
      <p:sp>
        <p:nvSpPr>
          <p:cNvPr id="3" name="Content Placeholder 2"/>
          <p:cNvSpPr>
            <a:spLocks noGrp="1"/>
          </p:cNvSpPr>
          <p:nvPr>
            <p:ph idx="1"/>
          </p:nvPr>
        </p:nvSpPr>
        <p:spPr/>
        <p:txBody>
          <a:bodyPr/>
          <a:lstStyle/>
          <a:p>
            <a:r>
              <a:rPr lang="en-US" dirty="0" smtClean="0"/>
              <a:t>Or specific plans </a:t>
            </a:r>
          </a:p>
          <a:p>
            <a:r>
              <a:rPr lang="en-US" dirty="0" smtClean="0"/>
              <a:t>Or particular services</a:t>
            </a:r>
          </a:p>
          <a:p>
            <a:r>
              <a:rPr lang="en-US" dirty="0" smtClean="0"/>
              <a:t>Or any particular technology</a:t>
            </a:r>
          </a:p>
          <a:p>
            <a:r>
              <a:rPr lang="en-US" dirty="0" smtClean="0"/>
              <a:t>Or anything like that</a:t>
            </a:r>
            <a:endParaRPr lang="en-US" dirty="0"/>
          </a:p>
        </p:txBody>
      </p:sp>
    </p:spTree>
    <p:extLst>
      <p:ext uri="{BB962C8B-B14F-4D97-AF65-F5344CB8AC3E}">
        <p14:creationId xmlns:p14="http://schemas.microsoft.com/office/powerpoint/2010/main" val="819924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a:t>
            </a:r>
            <a:endParaRPr lang="en-US" dirty="0"/>
          </a:p>
        </p:txBody>
      </p:sp>
      <p:sp>
        <p:nvSpPr>
          <p:cNvPr id="3" name="Content Placeholder 2"/>
          <p:cNvSpPr>
            <a:spLocks noGrp="1"/>
          </p:cNvSpPr>
          <p:nvPr>
            <p:ph idx="1"/>
          </p:nvPr>
        </p:nvSpPr>
        <p:spPr/>
        <p:txBody>
          <a:bodyPr>
            <a:normAutofit fontScale="92500"/>
          </a:bodyPr>
          <a:lstStyle/>
          <a:p>
            <a:r>
              <a:rPr lang="en-US" dirty="0" smtClean="0"/>
              <a:t>Once the CDN caches sit “inside” the Edge NAT of the Access ISP then the entire wide area network becomes a marginal activity compared to the value of the content feeds!</a:t>
            </a:r>
          </a:p>
          <a:p>
            <a:r>
              <a:rPr lang="en-US" dirty="0"/>
              <a:t>I</a:t>
            </a:r>
            <a:r>
              <a:rPr lang="en-US" dirty="0" smtClean="0"/>
              <a:t>f the Internet is (or maybe soon will be) a collection of discrete private CDN service ‘cones’ </a:t>
            </a:r>
            <a:r>
              <a:rPr lang="en-US" dirty="0"/>
              <a:t>t</a:t>
            </a:r>
            <a:r>
              <a:rPr lang="en-US" dirty="0" smtClean="0"/>
              <a:t>hen why do we still need :</a:t>
            </a:r>
          </a:p>
          <a:p>
            <a:pPr lvl="1"/>
            <a:r>
              <a:rPr lang="en-US" dirty="0" smtClean="0"/>
              <a:t>A global address plan?</a:t>
            </a:r>
          </a:p>
          <a:p>
            <a:pPr lvl="1"/>
            <a:r>
              <a:rPr lang="en-US" dirty="0" smtClean="0"/>
              <a:t>A global name system?</a:t>
            </a:r>
          </a:p>
          <a:p>
            <a:pPr lvl="1"/>
            <a:r>
              <a:rPr lang="en-US" dirty="0" smtClean="0"/>
              <a:t>A single global network?</a:t>
            </a:r>
          </a:p>
          <a:p>
            <a:pPr lvl="1"/>
            <a:endParaRPr lang="en-US" dirty="0"/>
          </a:p>
        </p:txBody>
      </p:sp>
    </p:spTree>
    <p:extLst>
      <p:ext uri="{BB962C8B-B14F-4D97-AF65-F5344CB8AC3E}">
        <p14:creationId xmlns:p14="http://schemas.microsoft.com/office/powerpoint/2010/main" val="1030438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not just the death of Transit </a:t>
            </a:r>
            <a:r>
              <a:rPr lang="mr-IN" dirty="0" smtClean="0"/>
              <a:t>…</a:t>
            </a:r>
            <a:endParaRPr lang="en-US" dirty="0"/>
          </a:p>
        </p:txBody>
      </p:sp>
      <p:sp>
        <p:nvSpPr>
          <p:cNvPr id="3" name="Content Placeholder 2"/>
          <p:cNvSpPr>
            <a:spLocks noGrp="1"/>
          </p:cNvSpPr>
          <p:nvPr>
            <p:ph idx="1"/>
          </p:nvPr>
        </p:nvSpPr>
        <p:spPr/>
        <p:txBody>
          <a:bodyPr>
            <a:normAutofit lnSpcReduction="10000"/>
          </a:bodyPr>
          <a:lstStyle/>
          <a:p>
            <a:pPr marL="0" indent="0">
              <a:spcAft>
                <a:spcPts val="600"/>
              </a:spcAft>
              <a:buNone/>
            </a:pPr>
            <a:r>
              <a:rPr lang="en-US" dirty="0" smtClean="0"/>
              <a:t>It</a:t>
            </a:r>
            <a:r>
              <a:rPr lang="mr-IN" dirty="0" smtClean="0"/>
              <a:t>’</a:t>
            </a:r>
            <a:r>
              <a:rPr lang="en-US" dirty="0" smtClean="0"/>
              <a:t>s the re-purposing of the entire network</a:t>
            </a:r>
          </a:p>
          <a:p>
            <a:pPr lvl="1">
              <a:spcAft>
                <a:spcPts val="600"/>
              </a:spcAft>
            </a:pPr>
            <a:r>
              <a:rPr lang="en-US" dirty="0" smtClean="0"/>
              <a:t>Service provisioning sits within cloud providers and distributed data </a:t>
            </a:r>
            <a:r>
              <a:rPr lang="en-US" dirty="0" err="1" smtClean="0"/>
              <a:t>centres</a:t>
            </a:r>
            <a:endParaRPr lang="en-US" dirty="0" smtClean="0"/>
          </a:p>
          <a:p>
            <a:pPr lvl="1">
              <a:spcAft>
                <a:spcPts val="600"/>
              </a:spcAft>
            </a:pPr>
            <a:r>
              <a:rPr lang="en-US" dirty="0" smtClean="0"/>
              <a:t>Applications that use peer-to-peer networking are now under general suspicion of dark deeds of IPR theft</a:t>
            </a:r>
          </a:p>
          <a:p>
            <a:pPr lvl="1">
              <a:spcAft>
                <a:spcPts val="600"/>
              </a:spcAft>
            </a:pPr>
            <a:r>
              <a:rPr lang="en-US" dirty="0" smtClean="0"/>
              <a:t>Edge computers are now acting as televisions into the clouded world of data</a:t>
            </a:r>
          </a:p>
          <a:p>
            <a:pPr lvl="1">
              <a:spcAft>
                <a:spcPts val="600"/>
              </a:spcAft>
            </a:pPr>
            <a:r>
              <a:rPr lang="en-US" dirty="0" smtClean="0"/>
              <a:t>The distinction between personal and public data realms is disappearing into the realm of corporately owned private data empires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21</a:t>
            </a:fld>
            <a:endParaRPr lang="en-AU" kern="0" dirty="0"/>
          </a:p>
        </p:txBody>
      </p:sp>
    </p:spTree>
    <p:extLst>
      <p:ext uri="{BB962C8B-B14F-4D97-AF65-F5344CB8AC3E}">
        <p14:creationId xmlns:p14="http://schemas.microsoft.com/office/powerpoint/2010/main" val="1874941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We started this journey building a telephone network for computers to communicate between each other</a:t>
            </a:r>
          </a:p>
          <a:p>
            <a:r>
              <a:rPr lang="en-US" dirty="0" smtClean="0"/>
              <a:t>But today </a:t>
            </a:r>
            <a:r>
              <a:rPr lang="en-US" dirty="0"/>
              <a:t>o</a:t>
            </a:r>
            <a:r>
              <a:rPr lang="en-US" dirty="0" smtClean="0"/>
              <a:t>ne </a:t>
            </a:r>
            <a:r>
              <a:rPr lang="en-US" dirty="0" smtClean="0"/>
              <a:t>way content distribution lies at the core of today’s Internet</a:t>
            </a:r>
          </a:p>
          <a:p>
            <a:r>
              <a:rPr lang="en-US" dirty="0" smtClean="0"/>
              <a:t>We are now far closer to a model of broadcast television or some similar form of video / data distribution</a:t>
            </a:r>
          </a:p>
          <a:p>
            <a:r>
              <a:rPr lang="en-US" dirty="0" smtClean="0"/>
              <a:t>This content distribution role is an enterprise model rather than a public service</a:t>
            </a:r>
          </a:p>
          <a:p>
            <a:r>
              <a:rPr lang="en-US" dirty="0" smtClean="0"/>
              <a:t>The internal parts of the network are now being privatized and removed from public regulatory scrutiny</a:t>
            </a:r>
          </a:p>
          <a:p>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22</a:t>
            </a:fld>
            <a:endParaRPr lang="en-AU" kern="0" dirty="0"/>
          </a:p>
        </p:txBody>
      </p:sp>
    </p:spTree>
    <p:extLst>
      <p:ext uri="{BB962C8B-B14F-4D97-AF65-F5344CB8AC3E}">
        <p14:creationId xmlns:p14="http://schemas.microsoft.com/office/powerpoint/2010/main" val="1452647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a:t>
            </a:r>
            <a:endParaRPr lang="en-US" dirty="0"/>
          </a:p>
        </p:txBody>
      </p:sp>
      <p:sp>
        <p:nvSpPr>
          <p:cNvPr id="3" name="Content Placeholder 2"/>
          <p:cNvSpPr>
            <a:spLocks noGrp="1"/>
          </p:cNvSpPr>
          <p:nvPr>
            <p:ph idx="1"/>
          </p:nvPr>
        </p:nvSpPr>
        <p:spPr>
          <a:xfrm>
            <a:off x="395536" y="1200151"/>
            <a:ext cx="8208912" cy="3423827"/>
          </a:xfrm>
        </p:spPr>
        <p:txBody>
          <a:bodyPr>
            <a:normAutofit/>
          </a:bodyPr>
          <a:lstStyle/>
          <a:p>
            <a:pPr marL="0" indent="0">
              <a:buNone/>
            </a:pPr>
            <a:r>
              <a:rPr lang="en-US" dirty="0" smtClean="0"/>
              <a:t>If CDN networks are private networks, and there is little residual public carriage other than last mile access networks, then what do we really mean by “public communications policy”?</a:t>
            </a:r>
          </a:p>
          <a:p>
            <a:pPr marL="0" indent="0">
              <a:buNone/>
            </a:pPr>
            <a:endParaRPr lang="en-US" dirty="0" smtClean="0"/>
          </a:p>
          <a:p>
            <a:pPr marL="0" indent="0">
              <a:buNone/>
            </a:pPr>
            <a:r>
              <a:rPr lang="en-US" dirty="0" smtClean="0"/>
              <a:t>In the regulatory world ‘content’ is </a:t>
            </a:r>
            <a:r>
              <a:rPr lang="en-US" b="1" i="1" dirty="0" smtClean="0"/>
              <a:t>commerce</a:t>
            </a:r>
            <a:r>
              <a:rPr lang="en-US" dirty="0" smtClean="0"/>
              <a:t>, not </a:t>
            </a:r>
            <a:r>
              <a:rPr lang="en-US" b="1" i="1" dirty="0" smtClean="0"/>
              <a:t>carriage</a:t>
            </a:r>
            <a:r>
              <a:rPr lang="en-US" dirty="0" smtClean="0"/>
              <a:t>!</a:t>
            </a:r>
          </a:p>
          <a:p>
            <a:pPr lvl="1"/>
            <a:endParaRPr lang="en-US" dirty="0" smtClean="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23</a:t>
            </a:fld>
            <a:endParaRPr lang="en-AU" kern="0" dirty="0"/>
          </a:p>
        </p:txBody>
      </p:sp>
    </p:spTree>
    <p:extLst>
      <p:ext uri="{BB962C8B-B14F-4D97-AF65-F5344CB8AC3E}">
        <p14:creationId xmlns:p14="http://schemas.microsoft.com/office/powerpoint/2010/main" val="765558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a:t>
            </a:r>
            <a:endParaRPr lang="en-US" dirty="0"/>
          </a:p>
        </p:txBody>
      </p:sp>
      <p:sp>
        <p:nvSpPr>
          <p:cNvPr id="3" name="Content Placeholder 2"/>
          <p:cNvSpPr>
            <a:spLocks noGrp="1"/>
          </p:cNvSpPr>
          <p:nvPr>
            <p:ph idx="1"/>
          </p:nvPr>
        </p:nvSpPr>
        <p:spPr>
          <a:xfrm>
            <a:off x="395536" y="1200151"/>
            <a:ext cx="8208912" cy="3423827"/>
          </a:xfrm>
        </p:spPr>
        <p:txBody>
          <a:bodyPr>
            <a:normAutofit/>
          </a:bodyPr>
          <a:lstStyle/>
          <a:p>
            <a:pPr marL="0" indent="0">
              <a:buNone/>
            </a:pPr>
            <a:r>
              <a:rPr lang="en-US" dirty="0"/>
              <a:t>I</a:t>
            </a:r>
            <a:r>
              <a:rPr lang="en-US" dirty="0" smtClean="0"/>
              <a:t>n today’s Internet what do we mean in a policy sense by concepts such as “</a:t>
            </a:r>
            <a:r>
              <a:rPr lang="en-US" b="1" i="1" dirty="0" smtClean="0"/>
              <a:t>universal service </a:t>
            </a:r>
            <a:r>
              <a:rPr lang="en-US" b="1" i="1" dirty="0" smtClean="0"/>
              <a:t>obligation</a:t>
            </a:r>
            <a:r>
              <a:rPr lang="en-US" dirty="0" smtClean="0"/>
              <a:t>” </a:t>
            </a:r>
            <a:r>
              <a:rPr lang="en-US" dirty="0" smtClean="0"/>
              <a:t>“</a:t>
            </a:r>
            <a:r>
              <a:rPr lang="en-US" b="1" i="1" dirty="0" smtClean="0"/>
              <a:t>network neutrality</a:t>
            </a:r>
            <a:r>
              <a:rPr lang="en-US" dirty="0" smtClean="0"/>
              <a:t>” “</a:t>
            </a:r>
            <a:r>
              <a:rPr lang="en-US" b="1" i="1" dirty="0" smtClean="0"/>
              <a:t>rights of access</a:t>
            </a:r>
            <a:r>
              <a:rPr lang="en-US" dirty="0" smtClean="0"/>
              <a:t>” or even “</a:t>
            </a:r>
            <a:r>
              <a:rPr lang="en-US" b="1" i="1" dirty="0" smtClean="0"/>
              <a:t>market dominance</a:t>
            </a:r>
            <a:r>
              <a:rPr lang="en-US" dirty="0" smtClean="0"/>
              <a:t>” when we are talking about diverse CDNs as the dominant actors in the Internet?</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24</a:t>
            </a:fld>
            <a:endParaRPr lang="en-AU" kern="0" dirty="0"/>
          </a:p>
        </p:txBody>
      </p:sp>
    </p:spTree>
    <p:extLst>
      <p:ext uri="{BB962C8B-B14F-4D97-AF65-F5344CB8AC3E}">
        <p14:creationId xmlns:p14="http://schemas.microsoft.com/office/powerpoint/2010/main" val="2051943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Internet’s “Gilded Age”*</a:t>
            </a:r>
            <a:endParaRPr lang="en-US" dirty="0"/>
          </a:p>
        </p:txBody>
      </p:sp>
      <p:sp>
        <p:nvSpPr>
          <p:cNvPr id="3" name="Content Placeholder 2"/>
          <p:cNvSpPr>
            <a:spLocks noGrp="1"/>
          </p:cNvSpPr>
          <p:nvPr>
            <p:ph idx="1"/>
          </p:nvPr>
        </p:nvSpPr>
        <p:spPr>
          <a:xfrm>
            <a:off x="611560" y="1203598"/>
            <a:ext cx="6912768" cy="3423827"/>
          </a:xfrm>
        </p:spPr>
        <p:txBody>
          <a:bodyPr>
            <a:normAutofit/>
          </a:bodyPr>
          <a:lstStyle/>
          <a:p>
            <a:pPr marL="0" indent="0">
              <a:buNone/>
            </a:pPr>
            <a:r>
              <a:rPr lang="en-US" sz="2000" dirty="0" smtClean="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25</a:t>
            </a:fld>
            <a:endParaRPr lang="en-AU" kern="0" dirty="0"/>
          </a:p>
        </p:txBody>
      </p:sp>
      <p:sp>
        <p:nvSpPr>
          <p:cNvPr id="5" name="TextBox 4"/>
          <p:cNvSpPr txBox="1"/>
          <p:nvPr/>
        </p:nvSpPr>
        <p:spPr>
          <a:xfrm rot="21347519">
            <a:off x="5465126" y="4090503"/>
            <a:ext cx="2068195" cy="461665"/>
          </a:xfrm>
          <a:prstGeom prst="rect">
            <a:avLst/>
          </a:prstGeom>
          <a:noFill/>
        </p:spPr>
        <p:txBody>
          <a:bodyPr wrap="none" rtlCol="0">
            <a:spAutoFit/>
          </a:bodyPr>
          <a:lstStyle/>
          <a:p>
            <a:r>
              <a:rPr lang="en-US" sz="1200" i="1" dirty="0" smtClean="0">
                <a:latin typeface="AhnbergHand" charset="0"/>
                <a:ea typeface="AhnbergHand" charset="0"/>
                <a:cs typeface="AhnbergHand" charset="0"/>
              </a:rPr>
              <a:t>* look </a:t>
            </a:r>
            <a:r>
              <a:rPr lang="en-US" sz="1200" i="1" dirty="0">
                <a:latin typeface="AhnbergHand" charset="0"/>
                <a:ea typeface="AhnbergHand" charset="0"/>
                <a:cs typeface="AhnbergHand" charset="0"/>
              </a:rPr>
              <a:t>it up on Google</a:t>
            </a:r>
            <a:r>
              <a:rPr lang="en-US" sz="1200" i="1" dirty="0" smtClean="0">
                <a:latin typeface="AhnbergHand" charset="0"/>
                <a:ea typeface="AhnbergHand" charset="0"/>
                <a:cs typeface="AhnbergHand" charset="0"/>
              </a:rPr>
              <a:t>!</a:t>
            </a:r>
            <a:endParaRPr lang="en-US" sz="1200" dirty="0">
              <a:latin typeface="AhnbergHand" charset="0"/>
              <a:ea typeface="AhnbergHand" charset="0"/>
              <a:cs typeface="AhnbergHand" charset="0"/>
            </a:endParaRPr>
          </a:p>
          <a:p>
            <a:endParaRPr lang="en-US" sz="1200" dirty="0">
              <a:latin typeface="AhnbergHand" charset="0"/>
              <a:ea typeface="AhnbergHand" charset="0"/>
              <a:cs typeface="AhnbergHand" charset="0"/>
            </a:endParaRPr>
          </a:p>
        </p:txBody>
      </p:sp>
    </p:spTree>
    <p:extLst>
      <p:ext uri="{BB962C8B-B14F-4D97-AF65-F5344CB8AC3E}">
        <p14:creationId xmlns:p14="http://schemas.microsoft.com/office/powerpoint/2010/main" val="62615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Internet’s “Gilded Age”</a:t>
            </a:r>
            <a:endParaRPr lang="en-US" dirty="0"/>
          </a:p>
        </p:txBody>
      </p:sp>
      <p:sp>
        <p:nvSpPr>
          <p:cNvPr id="3" name="Content Placeholder 2"/>
          <p:cNvSpPr>
            <a:spLocks noGrp="1"/>
          </p:cNvSpPr>
          <p:nvPr>
            <p:ph idx="1"/>
          </p:nvPr>
        </p:nvSpPr>
        <p:spPr>
          <a:xfrm>
            <a:off x="611560" y="1203598"/>
            <a:ext cx="6912768" cy="3423827"/>
          </a:xfrm>
        </p:spPr>
        <p:txBody>
          <a:bodyPr>
            <a:normAutofit/>
          </a:bodyPr>
          <a:lstStyle/>
          <a:p>
            <a:pPr marL="0" indent="0">
              <a:buNone/>
            </a:pPr>
            <a:r>
              <a:rPr lang="en-US" sz="2000" dirty="0" smtClean="0"/>
              <a:t>These actors have enough market influence to set their own rules of engagement with:</a:t>
            </a:r>
          </a:p>
          <a:p>
            <a:pPr lvl="1"/>
            <a:r>
              <a:rPr lang="en-US" sz="1600" dirty="0" smtClean="0"/>
              <a:t>Users,</a:t>
            </a:r>
          </a:p>
          <a:p>
            <a:pPr lvl="1"/>
            <a:r>
              <a:rPr lang="en-US" sz="1600" dirty="0" smtClean="0"/>
              <a:t>Each other,</a:t>
            </a:r>
          </a:p>
          <a:p>
            <a:pPr lvl="1"/>
            <a:r>
              <a:rPr lang="en-US" sz="1600" dirty="0" smtClean="0"/>
              <a:t>Third party suppliers,</a:t>
            </a:r>
          </a:p>
          <a:p>
            <a:pPr lvl="1"/>
            <a:r>
              <a:rPr lang="en-US" sz="1600" dirty="0" smtClean="0"/>
              <a:t>Regulators and Governments</a:t>
            </a:r>
          </a:p>
          <a:p>
            <a:pPr marL="0" indent="0">
              <a:buNone/>
            </a:pPr>
            <a:r>
              <a:rPr lang="en-US" sz="2000" dirty="0" smtClean="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26</a:t>
            </a:fld>
            <a:endParaRPr lang="en-AU" kern="0" dirty="0"/>
          </a:p>
        </p:txBody>
      </p:sp>
    </p:spTree>
    <p:extLst>
      <p:ext uri="{BB962C8B-B14F-4D97-AF65-F5344CB8AC3E}">
        <p14:creationId xmlns:p14="http://schemas.microsoft.com/office/powerpoint/2010/main" val="332537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Internet’s “Gilded Age”</a:t>
            </a:r>
            <a:endParaRPr lang="en-US" dirty="0"/>
          </a:p>
        </p:txBody>
      </p:sp>
      <p:sp>
        <p:nvSpPr>
          <p:cNvPr id="3" name="Content Placeholder 2"/>
          <p:cNvSpPr>
            <a:spLocks noGrp="1"/>
          </p:cNvSpPr>
          <p:nvPr>
            <p:ph idx="1"/>
          </p:nvPr>
        </p:nvSpPr>
        <p:spPr>
          <a:xfrm>
            <a:off x="611560" y="1203598"/>
            <a:ext cx="6912768" cy="3423827"/>
          </a:xfrm>
        </p:spPr>
        <p:txBody>
          <a:bodyPr>
            <a:normAutofit/>
          </a:bodyPr>
          <a:lstStyle/>
          <a:p>
            <a:pPr marL="0" indent="0">
              <a:buNone/>
            </a:pPr>
            <a:r>
              <a:rPr lang="en-US" sz="2000" dirty="0" smtClean="0"/>
              <a:t>These actors have enough market influence to set their own rules of engagement with:</a:t>
            </a:r>
          </a:p>
          <a:p>
            <a:pPr lvl="1"/>
            <a:r>
              <a:rPr lang="en-US" sz="1600" dirty="0" smtClean="0"/>
              <a:t>Users,</a:t>
            </a:r>
          </a:p>
          <a:p>
            <a:pPr lvl="1"/>
            <a:r>
              <a:rPr lang="en-US" sz="1600" dirty="0" smtClean="0"/>
              <a:t>Each other,</a:t>
            </a:r>
          </a:p>
          <a:p>
            <a:pPr lvl="1"/>
            <a:r>
              <a:rPr lang="en-US" sz="1600" dirty="0" smtClean="0"/>
              <a:t>Third party suppliers,</a:t>
            </a:r>
          </a:p>
          <a:p>
            <a:pPr lvl="1"/>
            <a:r>
              <a:rPr lang="en-US" sz="1600" dirty="0" smtClean="0"/>
              <a:t>Regulators and Governments</a:t>
            </a:r>
          </a:p>
          <a:p>
            <a:pPr marL="0" indent="0">
              <a:buNone/>
            </a:pPr>
            <a:r>
              <a:rPr lang="en-US" sz="2000" dirty="0" smtClean="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27</a:t>
            </a:fld>
            <a:endParaRPr lang="en-AU" kern="0" dirty="0"/>
          </a:p>
        </p:txBody>
      </p:sp>
      <p:sp>
        <p:nvSpPr>
          <p:cNvPr id="6" name="TextBox 5"/>
          <p:cNvSpPr txBox="1"/>
          <p:nvPr/>
        </p:nvSpPr>
        <p:spPr>
          <a:xfrm rot="20861545">
            <a:off x="215046" y="2424988"/>
            <a:ext cx="7455887" cy="461665"/>
          </a:xfrm>
          <a:prstGeom prst="rect">
            <a:avLst/>
          </a:prstGeom>
          <a:solidFill>
            <a:schemeClr val="bg1"/>
          </a:solidFill>
        </p:spPr>
        <p:txBody>
          <a:bodyPr wrap="none" rtlCol="0">
            <a:spAutoFit/>
          </a:bodyPr>
          <a:lstStyle/>
          <a:p>
            <a:r>
              <a:rPr lang="en-US" sz="2400" dirty="0">
                <a:solidFill>
                  <a:schemeClr val="accent6">
                    <a:lumMod val="50000"/>
                  </a:schemeClr>
                </a:solidFill>
                <a:latin typeface="AhnbergHand" charset="0"/>
                <a:ea typeface="AhnbergHand" charset="0"/>
                <a:cs typeface="AhnbergHand" charset="0"/>
              </a:rPr>
              <a:t>Was this the Internet we were dreaming </a:t>
            </a:r>
            <a:r>
              <a:rPr lang="en-US" sz="2400">
                <a:solidFill>
                  <a:schemeClr val="accent6">
                    <a:lumMod val="50000"/>
                  </a:schemeClr>
                </a:solidFill>
                <a:latin typeface="AhnbergHand" charset="0"/>
                <a:ea typeface="AhnbergHand" charset="0"/>
                <a:cs typeface="AhnbergHand" charset="0"/>
              </a:rPr>
              <a:t>of</a:t>
            </a:r>
            <a:r>
              <a:rPr lang="en-US" sz="2400" smtClean="0">
                <a:solidFill>
                  <a:schemeClr val="accent6">
                    <a:lumMod val="50000"/>
                  </a:schemeClr>
                </a:solidFill>
                <a:latin typeface="AhnbergHand" charset="0"/>
                <a:ea typeface="AhnbergHand" charset="0"/>
                <a:cs typeface="AhnbergHand" charset="0"/>
              </a:rPr>
              <a:t>?</a:t>
            </a:r>
            <a:endParaRPr lang="en-US" sz="2400" dirty="0">
              <a:solidFill>
                <a:schemeClr val="accent6">
                  <a:lumMod val="50000"/>
                </a:schemeClr>
              </a:solidFill>
              <a:latin typeface="AhnbergHand" charset="0"/>
              <a:ea typeface="AhnbergHand" charset="0"/>
              <a:cs typeface="AhnbergHand" charset="0"/>
            </a:endParaRPr>
          </a:p>
        </p:txBody>
      </p:sp>
    </p:spTree>
    <p:extLst>
      <p:ext uri="{BB962C8B-B14F-4D97-AF65-F5344CB8AC3E}">
        <p14:creationId xmlns:p14="http://schemas.microsoft.com/office/powerpoint/2010/main" val="472404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455" y="2175869"/>
            <a:ext cx="3686175" cy="994172"/>
          </a:xfrm>
        </p:spPr>
        <p:txBody>
          <a:bodyPr>
            <a:normAutofit/>
          </a:bodyPr>
          <a:lstStyle/>
          <a:p>
            <a:r>
              <a:rPr lang="en-US" sz="4800" smtClean="0">
                <a:latin typeface="Max's Handwritin" charset="0"/>
                <a:ea typeface="Max's Handwritin" charset="0"/>
                <a:cs typeface="Max's Handwritin" charset="0"/>
              </a:rPr>
              <a:t>Thanks!</a:t>
            </a:r>
            <a:endParaRPr lang="en-US" sz="48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58815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2576" y="-642688"/>
            <a:ext cx="10410964" cy="6454797"/>
          </a:xfrm>
          <a:prstGeom prst="rect">
            <a:avLst/>
          </a:prstGeom>
        </p:spPr>
      </p:pic>
      <p:sp>
        <p:nvSpPr>
          <p:cNvPr id="5" name="Rectangle 4"/>
          <p:cNvSpPr/>
          <p:nvPr/>
        </p:nvSpPr>
        <p:spPr>
          <a:xfrm>
            <a:off x="-684584" y="-884634"/>
            <a:ext cx="10585176" cy="6624736"/>
          </a:xfrm>
          <a:prstGeom prst="rect">
            <a:avLst/>
          </a:prstGeom>
          <a:solidFill>
            <a:srgbClr val="FFFFFF">
              <a:alpha val="7921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It’s about architecture</a:t>
            </a:r>
            <a:endParaRPr lang="en-US" dirty="0"/>
          </a:p>
        </p:txBody>
      </p:sp>
      <p:sp>
        <p:nvSpPr>
          <p:cNvPr id="3" name="Content Placeholder 2"/>
          <p:cNvSpPr>
            <a:spLocks noGrp="1"/>
          </p:cNvSpPr>
          <p:nvPr>
            <p:ph idx="1"/>
          </p:nvPr>
        </p:nvSpPr>
        <p:spPr>
          <a:xfrm>
            <a:off x="2069901" y="1369219"/>
            <a:ext cx="5459611" cy="3263504"/>
          </a:xfrm>
        </p:spPr>
        <p:txBody>
          <a:bodyPr/>
          <a:lstStyle/>
          <a:p>
            <a:pPr marL="0" indent="0">
              <a:buNone/>
            </a:pPr>
            <a:r>
              <a:rPr lang="en-US" dirty="0" smtClean="0"/>
              <a:t>And, in particular, about the evolution of network architecture in the Internet</a:t>
            </a:r>
          </a:p>
          <a:p>
            <a:pPr marL="0" indent="0">
              <a:buNone/>
            </a:pPr>
            <a:endParaRPr lang="en-US" dirty="0"/>
          </a:p>
          <a:p>
            <a:pPr marL="0" indent="0">
              <a:buNone/>
            </a:pPr>
            <a:r>
              <a:rPr lang="en-US" dirty="0" smtClean="0"/>
              <a:t>And some thoughts about the implications of these changes in terms of public policies</a:t>
            </a:r>
          </a:p>
        </p:txBody>
      </p:sp>
    </p:spTree>
    <p:extLst>
      <p:ext uri="{BB962C8B-B14F-4D97-AF65-F5344CB8AC3E}">
        <p14:creationId xmlns:p14="http://schemas.microsoft.com/office/powerpoint/2010/main" val="62508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0548" y="-1388690"/>
            <a:ext cx="9865096" cy="8080625"/>
          </a:xfrm>
          <a:prstGeom prst="rect">
            <a:avLst/>
          </a:prstGeom>
        </p:spPr>
      </p:pic>
      <p:sp>
        <p:nvSpPr>
          <p:cNvPr id="5" name="Title 1"/>
          <p:cNvSpPr txBox="1">
            <a:spLocks/>
          </p:cNvSpPr>
          <p:nvPr/>
        </p:nvSpPr>
        <p:spPr>
          <a:xfrm>
            <a:off x="395535" y="255196"/>
            <a:ext cx="9188221" cy="857250"/>
          </a:xfrm>
          <a:prstGeom prst="rect">
            <a:avLst/>
          </a:prstGeom>
        </p:spPr>
        <p:txBody>
          <a:bodyPr vert="horz" lIns="0" tIns="0" rIns="0" bIns="0" rtlCol="0" anchor="ctr">
            <a:normAutofit/>
          </a:bodyPr>
          <a:lstStyle>
            <a:lvl1pPr algn="l"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Our heritage</a:t>
            </a:r>
            <a:endParaRPr lang="en-US" dirty="0"/>
          </a:p>
        </p:txBody>
      </p:sp>
      <p:sp>
        <p:nvSpPr>
          <p:cNvPr id="6" name="Content Placeholder 2"/>
          <p:cNvSpPr txBox="1">
            <a:spLocks/>
          </p:cNvSpPr>
          <p:nvPr/>
        </p:nvSpPr>
        <p:spPr>
          <a:xfrm>
            <a:off x="395537" y="1236155"/>
            <a:ext cx="8712968" cy="3423827"/>
          </a:xfrm>
          <a:prstGeom prst="rect">
            <a:avLst/>
          </a:prstGeom>
        </p:spPr>
        <p:txBody>
          <a:bodyPr vert="horz" lIns="0" tIns="0" rIns="0" bIns="0" rtlCol="0">
            <a:normAutofit/>
          </a:bodyPr>
          <a:lst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400" indent="-26670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800" indent="-2794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450"/>
              </a:spcAft>
              <a:buFont typeface="Arial" pitchFamily="34" charset="0"/>
              <a:buNone/>
            </a:pPr>
            <a:r>
              <a:rPr lang="en-US" smtClean="0"/>
              <a:t>The Telephone Network:</a:t>
            </a:r>
          </a:p>
          <a:p>
            <a:pPr marL="342900" lvl="1" indent="0">
              <a:spcAft>
                <a:spcPts val="450"/>
              </a:spcAft>
              <a:buFont typeface="Arial" pitchFamily="34" charset="0"/>
              <a:buNone/>
            </a:pPr>
            <a:r>
              <a:rPr lang="en-US" dirty="0" smtClean="0"/>
              <a:t>The major technical achievement of the twentieth century</a:t>
            </a:r>
          </a:p>
          <a:p>
            <a:pPr lvl="1">
              <a:spcAft>
                <a:spcPts val="450"/>
              </a:spcAft>
            </a:pPr>
            <a:r>
              <a:rPr lang="en-US" dirty="0" smtClean="0"/>
              <a:t>Connected handsets to handsets</a:t>
            </a:r>
          </a:p>
          <a:p>
            <a:pPr lvl="1">
              <a:spcAft>
                <a:spcPts val="450"/>
              </a:spcAft>
            </a:pPr>
            <a:r>
              <a:rPr lang="en-US" dirty="0" smtClean="0"/>
              <a:t>The network was intentionally transparent</a:t>
            </a:r>
          </a:p>
          <a:p>
            <a:pPr lvl="1">
              <a:spcAft>
                <a:spcPts val="450"/>
              </a:spcAft>
            </a:pPr>
            <a:r>
              <a:rPr lang="en-US" dirty="0" smtClean="0"/>
              <a:t>Real time virtual circuit support between connected edge devices</a:t>
            </a:r>
          </a:p>
          <a:p>
            <a:pPr lvl="1">
              <a:spcAft>
                <a:spcPts val="450"/>
              </a:spcAft>
            </a:pPr>
            <a:r>
              <a:rPr lang="en-US" dirty="0" smtClean="0"/>
              <a:t>Network-centric architecture with minimal functionality in the edge devices</a:t>
            </a:r>
            <a:endParaRPr lang="en-US" dirty="0"/>
          </a:p>
        </p:txBody>
      </p:sp>
      <p:sp>
        <p:nvSpPr>
          <p:cNvPr id="2" name="Title 1"/>
          <p:cNvSpPr>
            <a:spLocks noGrp="1"/>
          </p:cNvSpPr>
          <p:nvPr>
            <p:ph type="title"/>
          </p:nvPr>
        </p:nvSpPr>
        <p:spPr>
          <a:xfrm>
            <a:off x="467543" y="202332"/>
            <a:ext cx="8280921" cy="857250"/>
          </a:xfrm>
        </p:spPr>
        <p:txBody>
          <a:bodyPr/>
          <a:lstStyle/>
          <a:p>
            <a:r>
              <a:rPr lang="en-US" dirty="0" smtClean="0">
                <a:solidFill>
                  <a:schemeClr val="bg1"/>
                </a:solidFill>
              </a:rPr>
              <a:t>Our heritage</a:t>
            </a:r>
            <a:endParaRPr lang="en-US" dirty="0">
              <a:solidFill>
                <a:schemeClr val="bg1"/>
              </a:solidFill>
            </a:endParaRPr>
          </a:p>
        </p:txBody>
      </p:sp>
      <p:sp>
        <p:nvSpPr>
          <p:cNvPr id="3" name="Content Placeholder 2"/>
          <p:cNvSpPr>
            <a:spLocks noGrp="1"/>
          </p:cNvSpPr>
          <p:nvPr>
            <p:ph idx="1"/>
          </p:nvPr>
        </p:nvSpPr>
        <p:spPr>
          <a:xfrm>
            <a:off x="395535" y="1206805"/>
            <a:ext cx="8280921" cy="3423827"/>
          </a:xfrm>
        </p:spPr>
        <p:txBody>
          <a:bodyPr/>
          <a:lstStyle/>
          <a:p>
            <a:pPr marL="0" indent="0">
              <a:spcAft>
                <a:spcPts val="450"/>
              </a:spcAft>
              <a:buNone/>
            </a:pPr>
            <a:r>
              <a:rPr lang="en-US" dirty="0" smtClean="0">
                <a:solidFill>
                  <a:schemeClr val="bg1"/>
                </a:solidFill>
              </a:rPr>
              <a:t>The Telephone Network:</a:t>
            </a:r>
          </a:p>
          <a:p>
            <a:pPr marL="342900" lvl="1" indent="0">
              <a:spcAft>
                <a:spcPts val="450"/>
              </a:spcAft>
              <a:buNone/>
            </a:pPr>
            <a:r>
              <a:rPr lang="en-US" dirty="0" smtClean="0">
                <a:solidFill>
                  <a:schemeClr val="bg1"/>
                </a:solidFill>
              </a:rPr>
              <a:t>The major technical achievement of the twentieth century</a:t>
            </a:r>
          </a:p>
          <a:p>
            <a:pPr lvl="1">
              <a:spcAft>
                <a:spcPts val="450"/>
              </a:spcAft>
            </a:pPr>
            <a:r>
              <a:rPr lang="en-US" dirty="0" smtClean="0">
                <a:solidFill>
                  <a:schemeClr val="bg1"/>
                </a:solidFill>
              </a:rPr>
              <a:t>Connected handsets to handsets</a:t>
            </a:r>
          </a:p>
          <a:p>
            <a:pPr lvl="1">
              <a:spcAft>
                <a:spcPts val="450"/>
              </a:spcAft>
            </a:pPr>
            <a:r>
              <a:rPr lang="en-US" dirty="0" smtClean="0">
                <a:solidFill>
                  <a:schemeClr val="bg1"/>
                </a:solidFill>
              </a:rPr>
              <a:t>The network was intentionally transparent</a:t>
            </a:r>
          </a:p>
          <a:p>
            <a:pPr lvl="1">
              <a:spcAft>
                <a:spcPts val="450"/>
              </a:spcAft>
            </a:pPr>
            <a:r>
              <a:rPr lang="en-US" dirty="0" smtClean="0">
                <a:solidFill>
                  <a:schemeClr val="bg1"/>
                </a:solidFill>
              </a:rPr>
              <a:t>Real time virtual circuit support between connected edge devices</a:t>
            </a:r>
          </a:p>
          <a:p>
            <a:pPr lvl="1">
              <a:spcAft>
                <a:spcPts val="450"/>
              </a:spcAft>
            </a:pPr>
            <a:r>
              <a:rPr lang="en-US" dirty="0" smtClean="0">
                <a:solidFill>
                  <a:schemeClr val="bg1"/>
                </a:solidFill>
              </a:rPr>
              <a:t>Network-centric architecture with minimal functionality in the edge devices</a:t>
            </a:r>
            <a:endParaRPr lang="en-US" dirty="0">
              <a:solidFill>
                <a:schemeClr val="bg1"/>
              </a:solidFill>
            </a:endParaRPr>
          </a:p>
        </p:txBody>
      </p:sp>
    </p:spTree>
    <p:extLst>
      <p:ext uri="{BB962C8B-B14F-4D97-AF65-F5344CB8AC3E}">
        <p14:creationId xmlns:p14="http://schemas.microsoft.com/office/powerpoint/2010/main" val="462570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6552" y="-149299"/>
            <a:ext cx="9865096" cy="5917032"/>
          </a:xfrm>
          <a:prstGeom prst="rect">
            <a:avLst/>
          </a:prstGeom>
        </p:spPr>
      </p:pic>
      <p:sp>
        <p:nvSpPr>
          <p:cNvPr id="7" name="Rectangle 6"/>
          <p:cNvSpPr/>
          <p:nvPr/>
        </p:nvSpPr>
        <p:spPr>
          <a:xfrm>
            <a:off x="-396552" y="-164554"/>
            <a:ext cx="9865096" cy="5904656"/>
          </a:xfrm>
          <a:prstGeom prst="rect">
            <a:avLst/>
          </a:prstGeom>
          <a:solidFill>
            <a:srgbClr val="FFFFFF">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Computer Networks</a:t>
            </a:r>
            <a:endParaRPr lang="en-US" dirty="0"/>
          </a:p>
        </p:txBody>
      </p:sp>
      <p:sp>
        <p:nvSpPr>
          <p:cNvPr id="3" name="Content Placeholder 2"/>
          <p:cNvSpPr>
            <a:spLocks noGrp="1"/>
          </p:cNvSpPr>
          <p:nvPr>
            <p:ph idx="1"/>
          </p:nvPr>
        </p:nvSpPr>
        <p:spPr/>
        <p:txBody>
          <a:bodyPr/>
          <a:lstStyle/>
          <a:p>
            <a:pPr marL="0" indent="0">
              <a:spcAft>
                <a:spcPts val="450"/>
              </a:spcAft>
              <a:buNone/>
            </a:pPr>
            <a:r>
              <a:rPr lang="en-US" dirty="0" smtClean="0"/>
              <a:t>The rise of digital networks for computers</a:t>
            </a:r>
          </a:p>
          <a:p>
            <a:pPr lvl="1">
              <a:spcAft>
                <a:spcPts val="450"/>
              </a:spcAft>
            </a:pPr>
            <a:r>
              <a:rPr lang="en-US" dirty="0" smtClean="0"/>
              <a:t>No requirement for real time synchronous transparency</a:t>
            </a:r>
          </a:p>
          <a:p>
            <a:pPr lvl="1">
              <a:spcAft>
                <a:spcPts val="450"/>
              </a:spcAft>
            </a:pPr>
            <a:r>
              <a:rPr lang="en-US" dirty="0" smtClean="0"/>
              <a:t>Provided the opportunity to drop synchronicity and virtual circuits and use </a:t>
            </a:r>
            <a:r>
              <a:rPr lang="en-US" dirty="0" err="1" smtClean="0"/>
              <a:t>packetised</a:t>
            </a:r>
            <a:r>
              <a:rPr lang="en-US" dirty="0" smtClean="0"/>
              <a:t> </a:t>
            </a:r>
            <a:r>
              <a:rPr lang="en-US" dirty="0" err="1" smtClean="0"/>
              <a:t>comms</a:t>
            </a:r>
            <a:endParaRPr lang="en-US" dirty="0" smtClean="0"/>
          </a:p>
          <a:p>
            <a:pPr lvl="2">
              <a:spcAft>
                <a:spcPts val="450"/>
              </a:spcAft>
            </a:pPr>
            <a:r>
              <a:rPr lang="en-US" dirty="0" smtClean="0"/>
              <a:t>Packet Data Networking allowed us to </a:t>
            </a:r>
            <a:r>
              <a:rPr lang="en-US" dirty="0" err="1"/>
              <a:t>r</a:t>
            </a:r>
            <a:r>
              <a:rPr lang="en-US" dirty="0" err="1" smtClean="0"/>
              <a:t>ealise</a:t>
            </a:r>
            <a:r>
              <a:rPr lang="en-US" dirty="0" smtClean="0"/>
              <a:t> opportunities for higher efficiencies and lower costs</a:t>
            </a:r>
          </a:p>
          <a:p>
            <a:pPr lvl="1">
              <a:spcAft>
                <a:spcPts val="450"/>
              </a:spcAft>
            </a:pPr>
            <a:r>
              <a:rPr lang="en-US" dirty="0" smtClean="0"/>
              <a:t>Connected computer to computer</a:t>
            </a:r>
          </a:p>
          <a:p>
            <a:pPr lvl="1">
              <a:spcAft>
                <a:spcPts val="450"/>
              </a:spcAft>
            </a:pPr>
            <a:r>
              <a:rPr lang="en-US" dirty="0" smtClean="0"/>
              <a:t>The network was intentionally transparent</a:t>
            </a:r>
          </a:p>
          <a:p>
            <a:pPr lvl="1">
              <a:spcAft>
                <a:spcPts val="450"/>
              </a:spcAft>
            </a:pPr>
            <a:r>
              <a:rPr lang="en-US" dirty="0" smtClean="0"/>
              <a:t>Edge computers were variously both clients and servers</a:t>
            </a:r>
            <a:endParaRPr lang="en-US" dirty="0"/>
          </a:p>
        </p:txBody>
      </p:sp>
      <p:sp>
        <p:nvSpPr>
          <p:cNvPr id="5" name="Rectangle 4"/>
          <p:cNvSpPr/>
          <p:nvPr/>
        </p:nvSpPr>
        <p:spPr>
          <a:xfrm>
            <a:off x="1115616" y="483518"/>
            <a:ext cx="45719"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6592" y="-452586"/>
            <a:ext cx="72008"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431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3845"/>
            <a:ext cx="7460803" cy="994172"/>
          </a:xfrm>
        </p:spPr>
        <p:txBody>
          <a:bodyPr>
            <a:normAutofit fontScale="90000"/>
          </a:bodyPr>
          <a:lstStyle/>
          <a:p>
            <a:r>
              <a:rPr lang="en-US" dirty="0" smtClean="0"/>
              <a:t>The Internet Architecture (c1980’s)</a:t>
            </a:r>
            <a:endParaRPr lang="en-US" dirty="0"/>
          </a:p>
        </p:txBody>
      </p:sp>
      <p:sp>
        <p:nvSpPr>
          <p:cNvPr id="3" name="Content Placeholder 2"/>
          <p:cNvSpPr>
            <a:spLocks noGrp="1"/>
          </p:cNvSpPr>
          <p:nvPr>
            <p:ph idx="1"/>
          </p:nvPr>
        </p:nvSpPr>
        <p:spPr/>
        <p:txBody>
          <a:bodyPr>
            <a:normAutofit lnSpcReduction="10000"/>
          </a:bodyPr>
          <a:lstStyle/>
          <a:p>
            <a:pPr marL="0" indent="0">
              <a:spcAft>
                <a:spcPts val="450"/>
              </a:spcAft>
              <a:buNone/>
            </a:pPr>
            <a:r>
              <a:rPr lang="en-US" dirty="0" smtClean="0"/>
              <a:t>“End-to-End” design:</a:t>
            </a:r>
          </a:p>
          <a:p>
            <a:pPr lvl="1">
              <a:spcAft>
                <a:spcPts val="450"/>
              </a:spcAft>
            </a:pPr>
            <a:r>
              <a:rPr lang="en-US" dirty="0" smtClean="0"/>
              <a:t>Connected </a:t>
            </a:r>
            <a:r>
              <a:rPr lang="en-US" dirty="0"/>
              <a:t>c</a:t>
            </a:r>
            <a:r>
              <a:rPr lang="en-US" dirty="0" smtClean="0"/>
              <a:t>omputer to computer</a:t>
            </a:r>
          </a:p>
          <a:p>
            <a:pPr lvl="1">
              <a:spcAft>
                <a:spcPts val="450"/>
              </a:spcAft>
            </a:pPr>
            <a:r>
              <a:rPr lang="en-US" dirty="0" smtClean="0"/>
              <a:t>The network switching function was stateless</a:t>
            </a:r>
          </a:p>
          <a:p>
            <a:pPr marL="685800" lvl="2" indent="0">
              <a:spcAft>
                <a:spcPts val="450"/>
              </a:spcAft>
              <a:buNone/>
            </a:pPr>
            <a:r>
              <a:rPr lang="en-US" dirty="0" smtClean="0"/>
              <a:t>No virtual circuits, no dynamic state for packets to follow </a:t>
            </a:r>
          </a:p>
          <a:p>
            <a:pPr lvl="1">
              <a:spcAft>
                <a:spcPts val="450"/>
              </a:spcAft>
            </a:pPr>
            <a:r>
              <a:rPr lang="en-US" dirty="0"/>
              <a:t>Single </a:t>
            </a:r>
            <a:r>
              <a:rPr lang="en-US" dirty="0" smtClean="0"/>
              <a:t>network-wide addressing model</a:t>
            </a:r>
          </a:p>
          <a:p>
            <a:pPr lvl="1">
              <a:spcAft>
                <a:spcPts val="450"/>
              </a:spcAft>
            </a:pPr>
            <a:r>
              <a:rPr lang="en-US" dirty="0" smtClean="0"/>
              <a:t>Single  network-wide routing model</a:t>
            </a:r>
          </a:p>
          <a:p>
            <a:pPr lvl="1">
              <a:spcAft>
                <a:spcPts val="450"/>
              </a:spcAft>
            </a:pPr>
            <a:r>
              <a:rPr lang="en-US" dirty="0"/>
              <a:t>S</a:t>
            </a:r>
            <a:r>
              <a:rPr lang="en-US" dirty="0" smtClean="0"/>
              <a:t>imple datagram unreliable datagram delivery in each packet switching element</a:t>
            </a:r>
          </a:p>
          <a:p>
            <a:pPr lvl="1">
              <a:spcAft>
                <a:spcPts val="450"/>
              </a:spcAft>
            </a:pPr>
            <a:r>
              <a:rPr lang="en-US" dirty="0" smtClean="0"/>
              <a:t>hop-by-hop destination-address-based packet forwarding paradigm</a:t>
            </a:r>
            <a:endParaRPr lang="en-US" dirty="0"/>
          </a:p>
        </p:txBody>
      </p:sp>
    </p:spTree>
    <p:extLst>
      <p:ext uri="{BB962C8B-B14F-4D97-AF65-F5344CB8AC3E}">
        <p14:creationId xmlns:p14="http://schemas.microsoft.com/office/powerpoint/2010/main" val="760576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7</a:t>
            </a:fld>
            <a:endParaRPr lang="en-AU" kern="0" dirty="0"/>
          </a:p>
        </p:txBody>
      </p:sp>
      <p:grpSp>
        <p:nvGrpSpPr>
          <p:cNvPr id="7" name="Group 6"/>
          <p:cNvGrpSpPr/>
          <p:nvPr/>
        </p:nvGrpSpPr>
        <p:grpSpPr>
          <a:xfrm>
            <a:off x="2123728" y="987574"/>
            <a:ext cx="3765523" cy="2938596"/>
            <a:chOff x="2966717" y="1073314"/>
            <a:chExt cx="3189459" cy="2146508"/>
          </a:xfrm>
        </p:grpSpPr>
        <p:sp>
          <p:nvSpPr>
            <p:cNvPr id="5" name="Freeform 4"/>
            <p:cNvSpPr/>
            <p:nvPr/>
          </p:nvSpPr>
          <p:spPr>
            <a:xfrm>
              <a:off x="2966717" y="1073314"/>
              <a:ext cx="3189459" cy="2146508"/>
            </a:xfrm>
            <a:custGeom>
              <a:avLst/>
              <a:gdLst>
                <a:gd name="connsiteX0" fmla="*/ 868683 w 1844919"/>
                <a:gd name="connsiteY0" fmla="*/ 349086 h 1245999"/>
                <a:gd name="connsiteX1" fmla="*/ 690883 w 1844919"/>
                <a:gd name="connsiteY1" fmla="*/ 156046 h 1245999"/>
                <a:gd name="connsiteX2" fmla="*/ 218443 w 1844919"/>
                <a:gd name="connsiteY2" fmla="*/ 354166 h 1245999"/>
                <a:gd name="connsiteX3" fmla="*/ 497843 w 1844919"/>
                <a:gd name="connsiteY3" fmla="*/ 460846 h 1245999"/>
                <a:gd name="connsiteX4" fmla="*/ 218443 w 1844919"/>
                <a:gd name="connsiteY4" fmla="*/ 465926 h 1245999"/>
                <a:gd name="connsiteX5" fmla="*/ 3 w 1844919"/>
                <a:gd name="connsiteY5" fmla="*/ 719926 h 1245999"/>
                <a:gd name="connsiteX6" fmla="*/ 213363 w 1844919"/>
                <a:gd name="connsiteY6" fmla="*/ 882486 h 1245999"/>
                <a:gd name="connsiteX7" fmla="*/ 447043 w 1844919"/>
                <a:gd name="connsiteY7" fmla="*/ 785966 h 1245999"/>
                <a:gd name="connsiteX8" fmla="*/ 284483 w 1844919"/>
                <a:gd name="connsiteY8" fmla="*/ 938366 h 1245999"/>
                <a:gd name="connsiteX9" fmla="*/ 396243 w 1844919"/>
                <a:gd name="connsiteY9" fmla="*/ 1161886 h 1245999"/>
                <a:gd name="connsiteX10" fmla="*/ 695963 w 1844919"/>
                <a:gd name="connsiteY10" fmla="*/ 1177126 h 1245999"/>
                <a:gd name="connsiteX11" fmla="*/ 746763 w 1844919"/>
                <a:gd name="connsiteY11" fmla="*/ 1039966 h 1245999"/>
                <a:gd name="connsiteX12" fmla="*/ 858523 w 1844919"/>
                <a:gd name="connsiteY12" fmla="*/ 1202526 h 1245999"/>
                <a:gd name="connsiteX13" fmla="*/ 1346203 w 1844919"/>
                <a:gd name="connsiteY13" fmla="*/ 1227926 h 1245999"/>
                <a:gd name="connsiteX14" fmla="*/ 1463043 w 1844919"/>
                <a:gd name="connsiteY14" fmla="*/ 963766 h 1245999"/>
                <a:gd name="connsiteX15" fmla="*/ 1310643 w 1844919"/>
                <a:gd name="connsiteY15" fmla="*/ 801206 h 1245999"/>
                <a:gd name="connsiteX16" fmla="*/ 1468123 w 1844919"/>
                <a:gd name="connsiteY16" fmla="*/ 902806 h 1245999"/>
                <a:gd name="connsiteX17" fmla="*/ 1823723 w 1844919"/>
                <a:gd name="connsiteY17" fmla="*/ 648806 h 1245999"/>
                <a:gd name="connsiteX18" fmla="*/ 1772923 w 1844919"/>
                <a:gd name="connsiteY18" fmla="*/ 465926 h 1245999"/>
                <a:gd name="connsiteX19" fmla="*/ 1513843 w 1844919"/>
                <a:gd name="connsiteY19" fmla="*/ 394806 h 1245999"/>
                <a:gd name="connsiteX20" fmla="*/ 1549403 w 1844919"/>
                <a:gd name="connsiteY20" fmla="*/ 186526 h 1245999"/>
                <a:gd name="connsiteX21" fmla="*/ 1249683 w 1844919"/>
                <a:gd name="connsiteY21" fmla="*/ 44286 h 1245999"/>
                <a:gd name="connsiteX22" fmla="*/ 1153163 w 1844919"/>
                <a:gd name="connsiteY22" fmla="*/ 13806 h 1245999"/>
                <a:gd name="connsiteX23" fmla="*/ 949963 w 1844919"/>
                <a:gd name="connsiteY23" fmla="*/ 247486 h 1245999"/>
                <a:gd name="connsiteX24" fmla="*/ 868683 w 1844919"/>
                <a:gd name="connsiteY24" fmla="*/ 349086 h 124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4919" h="1245999">
                  <a:moveTo>
                    <a:pt x="868683" y="349086"/>
                  </a:moveTo>
                  <a:cubicBezTo>
                    <a:pt x="825503" y="333846"/>
                    <a:pt x="799256" y="155199"/>
                    <a:pt x="690883" y="156046"/>
                  </a:cubicBezTo>
                  <a:cubicBezTo>
                    <a:pt x="582510" y="156893"/>
                    <a:pt x="250616" y="303366"/>
                    <a:pt x="218443" y="354166"/>
                  </a:cubicBezTo>
                  <a:cubicBezTo>
                    <a:pt x="186270" y="404966"/>
                    <a:pt x="497843" y="442219"/>
                    <a:pt x="497843" y="460846"/>
                  </a:cubicBezTo>
                  <a:cubicBezTo>
                    <a:pt x="497843" y="479473"/>
                    <a:pt x="301416" y="422746"/>
                    <a:pt x="218443" y="465926"/>
                  </a:cubicBezTo>
                  <a:cubicBezTo>
                    <a:pt x="135470" y="509106"/>
                    <a:pt x="850" y="650499"/>
                    <a:pt x="3" y="719926"/>
                  </a:cubicBezTo>
                  <a:cubicBezTo>
                    <a:pt x="-844" y="789353"/>
                    <a:pt x="138856" y="871479"/>
                    <a:pt x="213363" y="882486"/>
                  </a:cubicBezTo>
                  <a:cubicBezTo>
                    <a:pt x="287870" y="893493"/>
                    <a:pt x="435190" y="776653"/>
                    <a:pt x="447043" y="785966"/>
                  </a:cubicBezTo>
                  <a:cubicBezTo>
                    <a:pt x="458896" y="795279"/>
                    <a:pt x="292950" y="875713"/>
                    <a:pt x="284483" y="938366"/>
                  </a:cubicBezTo>
                  <a:cubicBezTo>
                    <a:pt x="276016" y="1001019"/>
                    <a:pt x="327663" y="1122093"/>
                    <a:pt x="396243" y="1161886"/>
                  </a:cubicBezTo>
                  <a:cubicBezTo>
                    <a:pt x="464823" y="1201679"/>
                    <a:pt x="637543" y="1197446"/>
                    <a:pt x="695963" y="1177126"/>
                  </a:cubicBezTo>
                  <a:cubicBezTo>
                    <a:pt x="754383" y="1156806"/>
                    <a:pt x="719670" y="1035733"/>
                    <a:pt x="746763" y="1039966"/>
                  </a:cubicBezTo>
                  <a:cubicBezTo>
                    <a:pt x="773856" y="1044199"/>
                    <a:pt x="758616" y="1171199"/>
                    <a:pt x="858523" y="1202526"/>
                  </a:cubicBezTo>
                  <a:cubicBezTo>
                    <a:pt x="958430" y="1233853"/>
                    <a:pt x="1245450" y="1267719"/>
                    <a:pt x="1346203" y="1227926"/>
                  </a:cubicBezTo>
                  <a:cubicBezTo>
                    <a:pt x="1446956" y="1188133"/>
                    <a:pt x="1468970" y="1034886"/>
                    <a:pt x="1463043" y="963766"/>
                  </a:cubicBezTo>
                  <a:cubicBezTo>
                    <a:pt x="1457116" y="892646"/>
                    <a:pt x="1309796" y="811366"/>
                    <a:pt x="1310643" y="801206"/>
                  </a:cubicBezTo>
                  <a:cubicBezTo>
                    <a:pt x="1311490" y="791046"/>
                    <a:pt x="1382610" y="928206"/>
                    <a:pt x="1468123" y="902806"/>
                  </a:cubicBezTo>
                  <a:cubicBezTo>
                    <a:pt x="1553636" y="877406"/>
                    <a:pt x="1772923" y="721619"/>
                    <a:pt x="1823723" y="648806"/>
                  </a:cubicBezTo>
                  <a:cubicBezTo>
                    <a:pt x="1874523" y="575993"/>
                    <a:pt x="1824570" y="508259"/>
                    <a:pt x="1772923" y="465926"/>
                  </a:cubicBezTo>
                  <a:cubicBezTo>
                    <a:pt x="1721276" y="423593"/>
                    <a:pt x="1551096" y="441373"/>
                    <a:pt x="1513843" y="394806"/>
                  </a:cubicBezTo>
                  <a:cubicBezTo>
                    <a:pt x="1476590" y="348239"/>
                    <a:pt x="1593430" y="244946"/>
                    <a:pt x="1549403" y="186526"/>
                  </a:cubicBezTo>
                  <a:cubicBezTo>
                    <a:pt x="1505376" y="128106"/>
                    <a:pt x="1315723" y="73073"/>
                    <a:pt x="1249683" y="44286"/>
                  </a:cubicBezTo>
                  <a:cubicBezTo>
                    <a:pt x="1183643" y="15499"/>
                    <a:pt x="1203116" y="-20061"/>
                    <a:pt x="1153163" y="13806"/>
                  </a:cubicBezTo>
                  <a:cubicBezTo>
                    <a:pt x="1103210" y="47673"/>
                    <a:pt x="993143" y="194993"/>
                    <a:pt x="949963" y="247486"/>
                  </a:cubicBezTo>
                  <a:cubicBezTo>
                    <a:pt x="906783" y="299979"/>
                    <a:pt x="911863" y="364326"/>
                    <a:pt x="868683" y="34908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275856" y="1203598"/>
              <a:ext cx="2705860" cy="2016224"/>
            </a:xfrm>
            <a:custGeom>
              <a:avLst/>
              <a:gdLst>
                <a:gd name="connsiteX0" fmla="*/ 1129730 w 2705860"/>
                <a:gd name="connsiteY0" fmla="*/ 418275 h 1763220"/>
                <a:gd name="connsiteX1" fmla="*/ 1094170 w 2705860"/>
                <a:gd name="connsiteY1" fmla="*/ 362395 h 1763220"/>
                <a:gd name="connsiteX2" fmla="*/ 977330 w 2705860"/>
                <a:gd name="connsiteY2" fmla="*/ 250635 h 1763220"/>
                <a:gd name="connsiteX3" fmla="*/ 758890 w 2705860"/>
                <a:gd name="connsiteY3" fmla="*/ 204915 h 1763220"/>
                <a:gd name="connsiteX4" fmla="*/ 342330 w 2705860"/>
                <a:gd name="connsiteY4" fmla="*/ 306515 h 1763220"/>
                <a:gd name="connsiteX5" fmla="*/ 586170 w 2705860"/>
                <a:gd name="connsiteY5" fmla="*/ 428435 h 1763220"/>
                <a:gd name="connsiteX6" fmla="*/ 682690 w 2705860"/>
                <a:gd name="connsiteY6" fmla="*/ 575755 h 1763220"/>
                <a:gd name="connsiteX7" fmla="*/ 327090 w 2705860"/>
                <a:gd name="connsiteY7" fmla="*/ 631635 h 1763220"/>
                <a:gd name="connsiteX8" fmla="*/ 1970 w 2705860"/>
                <a:gd name="connsiteY8" fmla="*/ 809435 h 1763220"/>
                <a:gd name="connsiteX9" fmla="*/ 200090 w 2705860"/>
                <a:gd name="connsiteY9" fmla="*/ 829755 h 1763220"/>
                <a:gd name="connsiteX10" fmla="*/ 388050 w 2705860"/>
                <a:gd name="connsiteY10" fmla="*/ 1017715 h 1763220"/>
                <a:gd name="connsiteX11" fmla="*/ 621730 w 2705860"/>
                <a:gd name="connsiteY11" fmla="*/ 971995 h 1763220"/>
                <a:gd name="connsiteX12" fmla="*/ 596330 w 2705860"/>
                <a:gd name="connsiteY12" fmla="*/ 1134555 h 1763220"/>
                <a:gd name="connsiteX13" fmla="*/ 388050 w 2705860"/>
                <a:gd name="connsiteY13" fmla="*/ 1307275 h 1763220"/>
                <a:gd name="connsiteX14" fmla="*/ 464250 w 2705860"/>
                <a:gd name="connsiteY14" fmla="*/ 1444435 h 1763220"/>
                <a:gd name="connsiteX15" fmla="*/ 865570 w 2705860"/>
                <a:gd name="connsiteY15" fmla="*/ 1617155 h 1763220"/>
                <a:gd name="connsiteX16" fmla="*/ 1023050 w 2705860"/>
                <a:gd name="connsiteY16" fmla="*/ 1520635 h 1763220"/>
                <a:gd name="connsiteX17" fmla="*/ 1129730 w 2705860"/>
                <a:gd name="connsiteY17" fmla="*/ 1637475 h 1763220"/>
                <a:gd name="connsiteX18" fmla="*/ 1434530 w 2705860"/>
                <a:gd name="connsiteY18" fmla="*/ 1754315 h 1763220"/>
                <a:gd name="connsiteX19" fmla="*/ 1851090 w 2705860"/>
                <a:gd name="connsiteY19" fmla="*/ 1383475 h 1763220"/>
                <a:gd name="connsiteX20" fmla="*/ 1805370 w 2705860"/>
                <a:gd name="connsiteY20" fmla="*/ 1012635 h 1763220"/>
                <a:gd name="connsiteX21" fmla="*/ 2064450 w 2705860"/>
                <a:gd name="connsiteY21" fmla="*/ 987235 h 1763220"/>
                <a:gd name="connsiteX22" fmla="*/ 2277810 w 2705860"/>
                <a:gd name="connsiteY22" fmla="*/ 1109155 h 1763220"/>
                <a:gd name="connsiteX23" fmla="*/ 2704530 w 2705860"/>
                <a:gd name="connsiteY23" fmla="*/ 723075 h 1763220"/>
                <a:gd name="connsiteX24" fmla="*/ 2125410 w 2705860"/>
                <a:gd name="connsiteY24" fmla="*/ 377635 h 1763220"/>
                <a:gd name="connsiteX25" fmla="*/ 2287970 w 2705860"/>
                <a:gd name="connsiteY25" fmla="*/ 149035 h 1763220"/>
                <a:gd name="connsiteX26" fmla="*/ 1754570 w 2705860"/>
                <a:gd name="connsiteY26" fmla="*/ 1715 h 1763220"/>
                <a:gd name="connsiteX27" fmla="*/ 1846010 w 2705860"/>
                <a:gd name="connsiteY27" fmla="*/ 245555 h 1763220"/>
                <a:gd name="connsiteX28" fmla="*/ 1475170 w 2705860"/>
                <a:gd name="connsiteY28" fmla="*/ 194755 h 1763220"/>
                <a:gd name="connsiteX29" fmla="*/ 1256730 w 2705860"/>
                <a:gd name="connsiteY29" fmla="*/ 453835 h 1763220"/>
                <a:gd name="connsiteX30" fmla="*/ 1129730 w 2705860"/>
                <a:gd name="connsiteY30" fmla="*/ 418275 h 17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5860" h="1763220">
                  <a:moveTo>
                    <a:pt x="1129730" y="418275"/>
                  </a:moveTo>
                  <a:cubicBezTo>
                    <a:pt x="1102637" y="403035"/>
                    <a:pt x="1119570" y="390335"/>
                    <a:pt x="1094170" y="362395"/>
                  </a:cubicBezTo>
                  <a:cubicBezTo>
                    <a:pt x="1068770" y="334455"/>
                    <a:pt x="1033210" y="276882"/>
                    <a:pt x="977330" y="250635"/>
                  </a:cubicBezTo>
                  <a:cubicBezTo>
                    <a:pt x="921450" y="224388"/>
                    <a:pt x="864723" y="195602"/>
                    <a:pt x="758890" y="204915"/>
                  </a:cubicBezTo>
                  <a:cubicBezTo>
                    <a:pt x="653057" y="214228"/>
                    <a:pt x="371117" y="269262"/>
                    <a:pt x="342330" y="306515"/>
                  </a:cubicBezTo>
                  <a:cubicBezTo>
                    <a:pt x="313543" y="343768"/>
                    <a:pt x="529443" y="383562"/>
                    <a:pt x="586170" y="428435"/>
                  </a:cubicBezTo>
                  <a:cubicBezTo>
                    <a:pt x="642897" y="473308"/>
                    <a:pt x="725870" y="541888"/>
                    <a:pt x="682690" y="575755"/>
                  </a:cubicBezTo>
                  <a:cubicBezTo>
                    <a:pt x="639510" y="609622"/>
                    <a:pt x="440543" y="592688"/>
                    <a:pt x="327090" y="631635"/>
                  </a:cubicBezTo>
                  <a:cubicBezTo>
                    <a:pt x="213637" y="670582"/>
                    <a:pt x="23137" y="776415"/>
                    <a:pt x="1970" y="809435"/>
                  </a:cubicBezTo>
                  <a:cubicBezTo>
                    <a:pt x="-19197" y="842455"/>
                    <a:pt x="135743" y="795042"/>
                    <a:pt x="200090" y="829755"/>
                  </a:cubicBezTo>
                  <a:cubicBezTo>
                    <a:pt x="264437" y="864468"/>
                    <a:pt x="317777" y="994008"/>
                    <a:pt x="388050" y="1017715"/>
                  </a:cubicBezTo>
                  <a:cubicBezTo>
                    <a:pt x="458323" y="1041422"/>
                    <a:pt x="587017" y="952522"/>
                    <a:pt x="621730" y="971995"/>
                  </a:cubicBezTo>
                  <a:cubicBezTo>
                    <a:pt x="656443" y="991468"/>
                    <a:pt x="635277" y="1078675"/>
                    <a:pt x="596330" y="1134555"/>
                  </a:cubicBezTo>
                  <a:cubicBezTo>
                    <a:pt x="557383" y="1190435"/>
                    <a:pt x="410063" y="1255628"/>
                    <a:pt x="388050" y="1307275"/>
                  </a:cubicBezTo>
                  <a:cubicBezTo>
                    <a:pt x="366037" y="1358922"/>
                    <a:pt x="384663" y="1392788"/>
                    <a:pt x="464250" y="1444435"/>
                  </a:cubicBezTo>
                  <a:cubicBezTo>
                    <a:pt x="543837" y="1496082"/>
                    <a:pt x="772437" y="1604455"/>
                    <a:pt x="865570" y="1617155"/>
                  </a:cubicBezTo>
                  <a:cubicBezTo>
                    <a:pt x="958703" y="1629855"/>
                    <a:pt x="979023" y="1517248"/>
                    <a:pt x="1023050" y="1520635"/>
                  </a:cubicBezTo>
                  <a:cubicBezTo>
                    <a:pt x="1067077" y="1524022"/>
                    <a:pt x="1061150" y="1598528"/>
                    <a:pt x="1129730" y="1637475"/>
                  </a:cubicBezTo>
                  <a:cubicBezTo>
                    <a:pt x="1198310" y="1676422"/>
                    <a:pt x="1314303" y="1796648"/>
                    <a:pt x="1434530" y="1754315"/>
                  </a:cubicBezTo>
                  <a:cubicBezTo>
                    <a:pt x="1554757" y="1711982"/>
                    <a:pt x="1789283" y="1507088"/>
                    <a:pt x="1851090" y="1383475"/>
                  </a:cubicBezTo>
                  <a:cubicBezTo>
                    <a:pt x="1912897" y="1259862"/>
                    <a:pt x="1769810" y="1078675"/>
                    <a:pt x="1805370" y="1012635"/>
                  </a:cubicBezTo>
                  <a:cubicBezTo>
                    <a:pt x="1840930" y="946595"/>
                    <a:pt x="1985710" y="971148"/>
                    <a:pt x="2064450" y="987235"/>
                  </a:cubicBezTo>
                  <a:cubicBezTo>
                    <a:pt x="2143190" y="1003322"/>
                    <a:pt x="2171130" y="1153182"/>
                    <a:pt x="2277810" y="1109155"/>
                  </a:cubicBezTo>
                  <a:cubicBezTo>
                    <a:pt x="2384490" y="1065128"/>
                    <a:pt x="2729930" y="844995"/>
                    <a:pt x="2704530" y="723075"/>
                  </a:cubicBezTo>
                  <a:cubicBezTo>
                    <a:pt x="2679130" y="601155"/>
                    <a:pt x="2194837" y="473308"/>
                    <a:pt x="2125410" y="377635"/>
                  </a:cubicBezTo>
                  <a:cubicBezTo>
                    <a:pt x="2055983" y="281962"/>
                    <a:pt x="2349777" y="211688"/>
                    <a:pt x="2287970" y="149035"/>
                  </a:cubicBezTo>
                  <a:cubicBezTo>
                    <a:pt x="2226163" y="86382"/>
                    <a:pt x="1828230" y="-14372"/>
                    <a:pt x="1754570" y="1715"/>
                  </a:cubicBezTo>
                  <a:cubicBezTo>
                    <a:pt x="1680910" y="17802"/>
                    <a:pt x="1892577" y="213382"/>
                    <a:pt x="1846010" y="245555"/>
                  </a:cubicBezTo>
                  <a:cubicBezTo>
                    <a:pt x="1799443" y="277728"/>
                    <a:pt x="1573383" y="160042"/>
                    <a:pt x="1475170" y="194755"/>
                  </a:cubicBezTo>
                  <a:cubicBezTo>
                    <a:pt x="1376957" y="229468"/>
                    <a:pt x="1311763" y="414888"/>
                    <a:pt x="1256730" y="453835"/>
                  </a:cubicBezTo>
                  <a:cubicBezTo>
                    <a:pt x="1201697" y="492782"/>
                    <a:pt x="1156823" y="433515"/>
                    <a:pt x="1129730" y="418275"/>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043608" y="1851670"/>
            <a:ext cx="791139" cy="990062"/>
            <a:chOff x="1331640" y="2303660"/>
            <a:chExt cx="503107" cy="538072"/>
          </a:xfrm>
        </p:grpSpPr>
        <p:sp>
          <p:nvSpPr>
            <p:cNvPr id="8" name="Freeform 7"/>
            <p:cNvSpPr/>
            <p:nvPr/>
          </p:nvSpPr>
          <p:spPr>
            <a:xfrm>
              <a:off x="1331640" y="2456872"/>
              <a:ext cx="259357" cy="384860"/>
            </a:xfrm>
            <a:custGeom>
              <a:avLst/>
              <a:gdLst>
                <a:gd name="connsiteX0" fmla="*/ 27739 w 259357"/>
                <a:gd name="connsiteY0" fmla="*/ 30927 h 384860"/>
                <a:gd name="connsiteX1" fmla="*/ 22659 w 259357"/>
                <a:gd name="connsiteY1" fmla="*/ 264607 h 384860"/>
                <a:gd name="connsiteX2" fmla="*/ 12499 w 259357"/>
                <a:gd name="connsiteY2" fmla="*/ 376367 h 384860"/>
                <a:gd name="connsiteX3" fmla="*/ 215699 w 259357"/>
                <a:gd name="connsiteY3" fmla="*/ 366207 h 384860"/>
                <a:gd name="connsiteX4" fmla="*/ 256339 w 259357"/>
                <a:gd name="connsiteY4" fmla="*/ 279847 h 384860"/>
                <a:gd name="connsiteX5" fmla="*/ 251259 w 259357"/>
                <a:gd name="connsiteY5" fmla="*/ 20767 h 384860"/>
                <a:gd name="connsiteX6" fmla="*/ 210619 w 259357"/>
                <a:gd name="connsiteY6" fmla="*/ 15687 h 384860"/>
                <a:gd name="connsiteX7" fmla="*/ 27739 w 259357"/>
                <a:gd name="connsiteY7" fmla="*/ 30927 h 38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57" h="384860">
                  <a:moveTo>
                    <a:pt x="27739" y="30927"/>
                  </a:moveTo>
                  <a:cubicBezTo>
                    <a:pt x="-3588" y="72414"/>
                    <a:pt x="25199" y="207034"/>
                    <a:pt x="22659" y="264607"/>
                  </a:cubicBezTo>
                  <a:cubicBezTo>
                    <a:pt x="20119" y="322180"/>
                    <a:pt x="-19674" y="359434"/>
                    <a:pt x="12499" y="376367"/>
                  </a:cubicBezTo>
                  <a:cubicBezTo>
                    <a:pt x="44672" y="393300"/>
                    <a:pt x="175059" y="382294"/>
                    <a:pt x="215699" y="366207"/>
                  </a:cubicBezTo>
                  <a:cubicBezTo>
                    <a:pt x="256339" y="350120"/>
                    <a:pt x="250412" y="337420"/>
                    <a:pt x="256339" y="279847"/>
                  </a:cubicBezTo>
                  <a:cubicBezTo>
                    <a:pt x="262266" y="222274"/>
                    <a:pt x="258879" y="64794"/>
                    <a:pt x="251259" y="20767"/>
                  </a:cubicBezTo>
                  <a:cubicBezTo>
                    <a:pt x="243639" y="-23260"/>
                    <a:pt x="252106" y="16534"/>
                    <a:pt x="210619" y="15687"/>
                  </a:cubicBezTo>
                  <a:cubicBezTo>
                    <a:pt x="169132" y="14840"/>
                    <a:pt x="59066" y="-10560"/>
                    <a:pt x="27739" y="3092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389859" y="2303660"/>
              <a:ext cx="444888" cy="534659"/>
            </a:xfrm>
            <a:custGeom>
              <a:avLst/>
              <a:gdLst>
                <a:gd name="connsiteX0" fmla="*/ 0 w 444888"/>
                <a:gd name="connsiteY0" fmla="*/ 133339 h 534659"/>
                <a:gd name="connsiteX1" fmla="*/ 50800 w 444888"/>
                <a:gd name="connsiteY1" fmla="*/ 118099 h 534659"/>
                <a:gd name="connsiteX2" fmla="*/ 203200 w 444888"/>
                <a:gd name="connsiteY2" fmla="*/ 16499 h 534659"/>
                <a:gd name="connsiteX3" fmla="*/ 426720 w 444888"/>
                <a:gd name="connsiteY3" fmla="*/ 11419 h 534659"/>
                <a:gd name="connsiteX4" fmla="*/ 233680 w 444888"/>
                <a:gd name="connsiteY4" fmla="*/ 128259 h 534659"/>
                <a:gd name="connsiteX5" fmla="*/ 436880 w 444888"/>
                <a:gd name="connsiteY5" fmla="*/ 16499 h 534659"/>
                <a:gd name="connsiteX6" fmla="*/ 401320 w 444888"/>
                <a:gd name="connsiteY6" fmla="*/ 382259 h 534659"/>
                <a:gd name="connsiteX7" fmla="*/ 375920 w 444888"/>
                <a:gd name="connsiteY7" fmla="*/ 458459 h 534659"/>
                <a:gd name="connsiteX8" fmla="*/ 213360 w 444888"/>
                <a:gd name="connsiteY8" fmla="*/ 534659 h 5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88" h="534659">
                  <a:moveTo>
                    <a:pt x="0" y="133339"/>
                  </a:moveTo>
                  <a:cubicBezTo>
                    <a:pt x="8466" y="135455"/>
                    <a:pt x="16933" y="137572"/>
                    <a:pt x="50800" y="118099"/>
                  </a:cubicBezTo>
                  <a:cubicBezTo>
                    <a:pt x="84667" y="98626"/>
                    <a:pt x="140547" y="34279"/>
                    <a:pt x="203200" y="16499"/>
                  </a:cubicBezTo>
                  <a:cubicBezTo>
                    <a:pt x="265853" y="-1281"/>
                    <a:pt x="421640" y="-7208"/>
                    <a:pt x="426720" y="11419"/>
                  </a:cubicBezTo>
                  <a:cubicBezTo>
                    <a:pt x="431800" y="30046"/>
                    <a:pt x="231987" y="127412"/>
                    <a:pt x="233680" y="128259"/>
                  </a:cubicBezTo>
                  <a:cubicBezTo>
                    <a:pt x="235373" y="129106"/>
                    <a:pt x="408940" y="-25834"/>
                    <a:pt x="436880" y="16499"/>
                  </a:cubicBezTo>
                  <a:cubicBezTo>
                    <a:pt x="464820" y="58832"/>
                    <a:pt x="411480" y="308599"/>
                    <a:pt x="401320" y="382259"/>
                  </a:cubicBezTo>
                  <a:cubicBezTo>
                    <a:pt x="391160" y="455919"/>
                    <a:pt x="407247" y="433059"/>
                    <a:pt x="375920" y="458459"/>
                  </a:cubicBezTo>
                  <a:cubicBezTo>
                    <a:pt x="344593" y="483859"/>
                    <a:pt x="213360" y="534659"/>
                    <a:pt x="213360" y="5346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6041998" y="3058099"/>
            <a:ext cx="469270" cy="805252"/>
          </a:xfrm>
          <a:custGeom>
            <a:avLst/>
            <a:gdLst>
              <a:gd name="connsiteX0" fmla="*/ 28602 w 469270"/>
              <a:gd name="connsiteY0" fmla="*/ 61021 h 805252"/>
              <a:gd name="connsiteX1" fmla="*/ 424842 w 469270"/>
              <a:gd name="connsiteY1" fmla="*/ 35621 h 805252"/>
              <a:gd name="connsiteX2" fmla="*/ 450242 w 469270"/>
              <a:gd name="connsiteY2" fmla="*/ 71181 h 805252"/>
              <a:gd name="connsiteX3" fmla="*/ 450242 w 469270"/>
              <a:gd name="connsiteY3" fmla="*/ 650301 h 805252"/>
              <a:gd name="connsiteX4" fmla="*/ 440082 w 469270"/>
              <a:gd name="connsiteY4" fmla="*/ 721421 h 805252"/>
              <a:gd name="connsiteX5" fmla="*/ 89562 w 469270"/>
              <a:gd name="connsiteY5" fmla="*/ 756981 h 805252"/>
              <a:gd name="connsiteX6" fmla="*/ 38762 w 469270"/>
              <a:gd name="connsiteY6" fmla="*/ 751901 h 805252"/>
              <a:gd name="connsiteX7" fmla="*/ 28602 w 469270"/>
              <a:gd name="connsiteY7" fmla="*/ 61021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70" h="805252">
                <a:moveTo>
                  <a:pt x="28602" y="61021"/>
                </a:moveTo>
                <a:cubicBezTo>
                  <a:pt x="92949" y="-58359"/>
                  <a:pt x="354569" y="33928"/>
                  <a:pt x="424842" y="35621"/>
                </a:cubicBezTo>
                <a:cubicBezTo>
                  <a:pt x="495115" y="37314"/>
                  <a:pt x="446009" y="-31266"/>
                  <a:pt x="450242" y="71181"/>
                </a:cubicBezTo>
                <a:cubicBezTo>
                  <a:pt x="454475" y="173628"/>
                  <a:pt x="451935" y="541928"/>
                  <a:pt x="450242" y="650301"/>
                </a:cubicBezTo>
                <a:cubicBezTo>
                  <a:pt x="448549" y="758674"/>
                  <a:pt x="500195" y="703641"/>
                  <a:pt x="440082" y="721421"/>
                </a:cubicBezTo>
                <a:cubicBezTo>
                  <a:pt x="379969" y="739201"/>
                  <a:pt x="156449" y="751901"/>
                  <a:pt x="89562" y="756981"/>
                </a:cubicBezTo>
                <a:cubicBezTo>
                  <a:pt x="22675" y="762061"/>
                  <a:pt x="50615" y="866201"/>
                  <a:pt x="38762" y="751901"/>
                </a:cubicBezTo>
                <a:cubicBezTo>
                  <a:pt x="26909" y="637601"/>
                  <a:pt x="-35745" y="180401"/>
                  <a:pt x="28602" y="6102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080760" y="2778742"/>
            <a:ext cx="716503" cy="289578"/>
          </a:xfrm>
          <a:custGeom>
            <a:avLst/>
            <a:gdLst>
              <a:gd name="connsiteX0" fmla="*/ 0 w 716503"/>
              <a:gd name="connsiteY0" fmla="*/ 289578 h 289578"/>
              <a:gd name="connsiteX1" fmla="*/ 335280 w 716503"/>
              <a:gd name="connsiteY1" fmla="*/ 45738 h 289578"/>
              <a:gd name="connsiteX2" fmla="*/ 355600 w 716503"/>
              <a:gd name="connsiteY2" fmla="*/ 35578 h 289578"/>
              <a:gd name="connsiteX3" fmla="*/ 685800 w 716503"/>
              <a:gd name="connsiteY3" fmla="*/ 18 h 289578"/>
              <a:gd name="connsiteX4" fmla="*/ 675640 w 716503"/>
              <a:gd name="connsiteY4" fmla="*/ 40658 h 289578"/>
              <a:gd name="connsiteX5" fmla="*/ 452120 w 716503"/>
              <a:gd name="connsiteY5" fmla="*/ 279418 h 28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503" h="289578">
                <a:moveTo>
                  <a:pt x="0" y="289578"/>
                </a:moveTo>
                <a:lnTo>
                  <a:pt x="335280" y="45738"/>
                </a:lnTo>
                <a:cubicBezTo>
                  <a:pt x="394547" y="3405"/>
                  <a:pt x="297180" y="43198"/>
                  <a:pt x="355600" y="35578"/>
                </a:cubicBezTo>
                <a:cubicBezTo>
                  <a:pt x="414020" y="27958"/>
                  <a:pt x="632460" y="-829"/>
                  <a:pt x="685800" y="18"/>
                </a:cubicBezTo>
                <a:cubicBezTo>
                  <a:pt x="739140" y="865"/>
                  <a:pt x="714587" y="-5909"/>
                  <a:pt x="675640" y="40658"/>
                </a:cubicBezTo>
                <a:cubicBezTo>
                  <a:pt x="636693" y="87225"/>
                  <a:pt x="452120" y="279418"/>
                  <a:pt x="452120" y="2794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537960" y="2779439"/>
            <a:ext cx="300322" cy="954361"/>
          </a:xfrm>
          <a:custGeom>
            <a:avLst/>
            <a:gdLst>
              <a:gd name="connsiteX0" fmla="*/ 289560 w 300322"/>
              <a:gd name="connsiteY0" fmla="*/ 14561 h 954361"/>
              <a:gd name="connsiteX1" fmla="*/ 279400 w 300322"/>
              <a:gd name="connsiteY1" fmla="*/ 80601 h 954361"/>
              <a:gd name="connsiteX2" fmla="*/ 289560 w 300322"/>
              <a:gd name="connsiteY2" fmla="*/ 634321 h 954361"/>
              <a:gd name="connsiteX3" fmla="*/ 274320 w 300322"/>
              <a:gd name="connsiteY3" fmla="*/ 669881 h 954361"/>
              <a:gd name="connsiteX4" fmla="*/ 0 w 300322"/>
              <a:gd name="connsiteY4" fmla="*/ 954361 h 95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22" h="954361">
                <a:moveTo>
                  <a:pt x="289560" y="14561"/>
                </a:moveTo>
                <a:cubicBezTo>
                  <a:pt x="284480" y="-4066"/>
                  <a:pt x="279400" y="-22692"/>
                  <a:pt x="279400" y="80601"/>
                </a:cubicBezTo>
                <a:cubicBezTo>
                  <a:pt x="279400" y="183894"/>
                  <a:pt x="290407" y="536108"/>
                  <a:pt x="289560" y="634321"/>
                </a:cubicBezTo>
                <a:cubicBezTo>
                  <a:pt x="288713" y="732534"/>
                  <a:pt x="322580" y="616541"/>
                  <a:pt x="274320" y="669881"/>
                </a:cubicBezTo>
                <a:cubicBezTo>
                  <a:pt x="226060" y="723221"/>
                  <a:pt x="0" y="954361"/>
                  <a:pt x="0" y="954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4815" y="281505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004048" y="2959847"/>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673760" y="3148146"/>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158629" y="2598112"/>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062552" y="2437579"/>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771800" y="1779662"/>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920571" y="19966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197415" y="1789990"/>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4758270" y="214391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5739316" y="2489807"/>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1873427" y="1818988"/>
            <a:ext cx="4280626" cy="1090394"/>
          </a:xfrm>
          <a:custGeom>
            <a:avLst/>
            <a:gdLst>
              <a:gd name="connsiteX0" fmla="*/ 6173 w 4280626"/>
              <a:gd name="connsiteY0" fmla="*/ 243492 h 1090394"/>
              <a:gd name="connsiteX1" fmla="*/ 36653 w 4280626"/>
              <a:gd name="connsiteY1" fmla="*/ 202852 h 1090394"/>
              <a:gd name="connsiteX2" fmla="*/ 285573 w 4280626"/>
              <a:gd name="connsiteY2" fmla="*/ 55532 h 1090394"/>
              <a:gd name="connsiteX3" fmla="*/ 1032333 w 4280626"/>
              <a:gd name="connsiteY3" fmla="*/ 14892 h 1090394"/>
              <a:gd name="connsiteX4" fmla="*/ 2297253 w 4280626"/>
              <a:gd name="connsiteY4" fmla="*/ 294292 h 1090394"/>
              <a:gd name="connsiteX5" fmla="*/ 2993213 w 4280626"/>
              <a:gd name="connsiteY5" fmla="*/ 400972 h 1090394"/>
              <a:gd name="connsiteX6" fmla="*/ 3968573 w 4280626"/>
              <a:gd name="connsiteY6" fmla="*/ 807372 h 1090394"/>
              <a:gd name="connsiteX7" fmla="*/ 4268293 w 4280626"/>
              <a:gd name="connsiteY7" fmla="*/ 1066452 h 1090394"/>
              <a:gd name="connsiteX8" fmla="*/ 4146373 w 4280626"/>
              <a:gd name="connsiteY8" fmla="*/ 853092 h 1090394"/>
              <a:gd name="connsiteX9" fmla="*/ 4278453 w 4280626"/>
              <a:gd name="connsiteY9" fmla="*/ 1081692 h 1090394"/>
              <a:gd name="connsiteX10" fmla="*/ 4014293 w 4280626"/>
              <a:gd name="connsiteY10" fmla="*/ 1020732 h 109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0626" h="1090394">
                <a:moveTo>
                  <a:pt x="6173" y="243492"/>
                </a:moveTo>
                <a:cubicBezTo>
                  <a:pt x="-1870" y="238835"/>
                  <a:pt x="-9913" y="234179"/>
                  <a:pt x="36653" y="202852"/>
                </a:cubicBezTo>
                <a:cubicBezTo>
                  <a:pt x="83219" y="171525"/>
                  <a:pt x="119626" y="86859"/>
                  <a:pt x="285573" y="55532"/>
                </a:cubicBezTo>
                <a:cubicBezTo>
                  <a:pt x="451520" y="24205"/>
                  <a:pt x="697053" y="-24901"/>
                  <a:pt x="1032333" y="14892"/>
                </a:cubicBezTo>
                <a:cubicBezTo>
                  <a:pt x="1367613" y="54685"/>
                  <a:pt x="1970440" y="229945"/>
                  <a:pt x="2297253" y="294292"/>
                </a:cubicBezTo>
                <a:cubicBezTo>
                  <a:pt x="2624066" y="358639"/>
                  <a:pt x="2714660" y="315459"/>
                  <a:pt x="2993213" y="400972"/>
                </a:cubicBezTo>
                <a:cubicBezTo>
                  <a:pt x="3271766" y="486485"/>
                  <a:pt x="3756060" y="696459"/>
                  <a:pt x="3968573" y="807372"/>
                </a:cubicBezTo>
                <a:cubicBezTo>
                  <a:pt x="4181086" y="918285"/>
                  <a:pt x="4238660" y="1058832"/>
                  <a:pt x="4268293" y="1066452"/>
                </a:cubicBezTo>
                <a:cubicBezTo>
                  <a:pt x="4297926" y="1074072"/>
                  <a:pt x="4144680" y="850552"/>
                  <a:pt x="4146373" y="853092"/>
                </a:cubicBezTo>
                <a:cubicBezTo>
                  <a:pt x="4148066" y="855632"/>
                  <a:pt x="4300466" y="1053752"/>
                  <a:pt x="4278453" y="1081692"/>
                </a:cubicBezTo>
                <a:cubicBezTo>
                  <a:pt x="4256440" y="1109632"/>
                  <a:pt x="4135366" y="1065182"/>
                  <a:pt x="4014293" y="1020732"/>
                </a:cubicBezTo>
              </a:path>
            </a:pathLst>
          </a:cu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1818271" y="2433099"/>
            <a:ext cx="4163792" cy="813735"/>
          </a:xfrm>
          <a:custGeom>
            <a:avLst/>
            <a:gdLst>
              <a:gd name="connsiteX0" fmla="*/ 4160889 w 4163792"/>
              <a:gd name="connsiteY0" fmla="*/ 787621 h 813735"/>
              <a:gd name="connsiteX1" fmla="*/ 4115169 w 4163792"/>
              <a:gd name="connsiteY1" fmla="*/ 807941 h 813735"/>
              <a:gd name="connsiteX2" fmla="*/ 3683369 w 4163792"/>
              <a:gd name="connsiteY2" fmla="*/ 797781 h 813735"/>
              <a:gd name="connsiteX3" fmla="*/ 3038209 w 4163792"/>
              <a:gd name="connsiteY3" fmla="*/ 645381 h 813735"/>
              <a:gd name="connsiteX4" fmla="*/ 2078089 w 4163792"/>
              <a:gd name="connsiteY4" fmla="*/ 401541 h 813735"/>
              <a:gd name="connsiteX5" fmla="*/ 274689 w 4163792"/>
              <a:gd name="connsiteY5" fmla="*/ 137381 h 813735"/>
              <a:gd name="connsiteX6" fmla="*/ 41009 w 4163792"/>
              <a:gd name="connsiteY6" fmla="*/ 76421 h 813735"/>
              <a:gd name="connsiteX7" fmla="*/ 112129 w 4163792"/>
              <a:gd name="connsiteY7" fmla="*/ 221 h 813735"/>
              <a:gd name="connsiteX8" fmla="*/ 369 w 4163792"/>
              <a:gd name="connsiteY8" fmla="*/ 101821 h 813735"/>
              <a:gd name="connsiteX9" fmla="*/ 157849 w 4163792"/>
              <a:gd name="connsiteY9" fmla="*/ 269461 h 81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3792" h="813735">
                <a:moveTo>
                  <a:pt x="4160889" y="787621"/>
                </a:moveTo>
                <a:cubicBezTo>
                  <a:pt x="4177822" y="796934"/>
                  <a:pt x="4115169" y="807941"/>
                  <a:pt x="4115169" y="807941"/>
                </a:cubicBezTo>
                <a:cubicBezTo>
                  <a:pt x="4035582" y="809634"/>
                  <a:pt x="3862862" y="824874"/>
                  <a:pt x="3683369" y="797781"/>
                </a:cubicBezTo>
                <a:cubicBezTo>
                  <a:pt x="3503876" y="770688"/>
                  <a:pt x="3038209" y="645381"/>
                  <a:pt x="3038209" y="645381"/>
                </a:cubicBezTo>
                <a:cubicBezTo>
                  <a:pt x="2770662" y="579341"/>
                  <a:pt x="2538675" y="486208"/>
                  <a:pt x="2078089" y="401541"/>
                </a:cubicBezTo>
                <a:cubicBezTo>
                  <a:pt x="1617503" y="316874"/>
                  <a:pt x="614202" y="191568"/>
                  <a:pt x="274689" y="137381"/>
                </a:cubicBezTo>
                <a:cubicBezTo>
                  <a:pt x="-64824" y="83194"/>
                  <a:pt x="68102" y="99281"/>
                  <a:pt x="41009" y="76421"/>
                </a:cubicBezTo>
                <a:cubicBezTo>
                  <a:pt x="13916" y="53561"/>
                  <a:pt x="118902" y="-4012"/>
                  <a:pt x="112129" y="221"/>
                </a:cubicBezTo>
                <a:cubicBezTo>
                  <a:pt x="105356" y="4454"/>
                  <a:pt x="-7251" y="56948"/>
                  <a:pt x="369" y="101821"/>
                </a:cubicBezTo>
                <a:cubicBezTo>
                  <a:pt x="7989" y="146694"/>
                  <a:pt x="157849" y="269461"/>
                  <a:pt x="157849" y="26946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stretch>
            <a:fillRect/>
          </a:stretch>
        </p:blipFill>
        <p:spPr>
          <a:xfrm>
            <a:off x="1514530" y="2193722"/>
            <a:ext cx="252087" cy="252087"/>
          </a:xfrm>
          <a:prstGeom prst="rect">
            <a:avLst/>
          </a:prstGeom>
        </p:spPr>
      </p:pic>
      <p:pic>
        <p:nvPicPr>
          <p:cNvPr id="27" name="Picture 26"/>
          <p:cNvPicPr>
            <a:picLocks noChangeAspect="1"/>
          </p:cNvPicPr>
          <p:nvPr/>
        </p:nvPicPr>
        <p:blipFill>
          <a:blip r:embed="rId2"/>
          <a:stretch>
            <a:fillRect/>
          </a:stretch>
        </p:blipFill>
        <p:spPr>
          <a:xfrm flipH="1">
            <a:off x="6519555" y="3130575"/>
            <a:ext cx="288919" cy="252087"/>
          </a:xfrm>
          <a:prstGeom prst="rect">
            <a:avLst/>
          </a:prstGeom>
        </p:spPr>
      </p:pic>
      <p:sp>
        <p:nvSpPr>
          <p:cNvPr id="28" name="TextBox 27"/>
          <p:cNvSpPr txBox="1"/>
          <p:nvPr/>
        </p:nvSpPr>
        <p:spPr>
          <a:xfrm>
            <a:off x="1041504" y="3084263"/>
            <a:ext cx="1362874" cy="261610"/>
          </a:xfrm>
          <a:prstGeom prst="rect">
            <a:avLst/>
          </a:prstGeom>
          <a:noFill/>
        </p:spPr>
        <p:txBody>
          <a:bodyPr wrap="none" rtlCol="0">
            <a:spAutoFit/>
          </a:bodyPr>
          <a:lstStyle/>
          <a:p>
            <a:r>
              <a:rPr lang="en-US" sz="1100" dirty="0" smtClean="0">
                <a:latin typeface="AhnbergHand" charset="0"/>
                <a:ea typeface="AhnbergHand" charset="0"/>
                <a:cs typeface="AhnbergHand" charset="0"/>
              </a:rPr>
              <a:t>TCP/IP Engine</a:t>
            </a:r>
            <a:endParaRPr lang="en-US" sz="1100" dirty="0">
              <a:latin typeface="AhnbergHand" charset="0"/>
              <a:ea typeface="AhnbergHand" charset="0"/>
              <a:cs typeface="AhnbergHand" charset="0"/>
            </a:endParaRPr>
          </a:p>
        </p:txBody>
      </p:sp>
      <p:sp>
        <p:nvSpPr>
          <p:cNvPr id="29" name="TextBox 28"/>
          <p:cNvSpPr txBox="1"/>
          <p:nvPr/>
        </p:nvSpPr>
        <p:spPr>
          <a:xfrm>
            <a:off x="6281511" y="3925606"/>
            <a:ext cx="1362874" cy="261610"/>
          </a:xfrm>
          <a:prstGeom prst="rect">
            <a:avLst/>
          </a:prstGeom>
          <a:noFill/>
        </p:spPr>
        <p:txBody>
          <a:bodyPr wrap="none" rtlCol="0">
            <a:spAutoFit/>
          </a:bodyPr>
          <a:lstStyle/>
          <a:p>
            <a:r>
              <a:rPr lang="en-US" sz="1100" dirty="0" smtClean="0">
                <a:latin typeface="AhnbergHand" charset="0"/>
                <a:ea typeface="AhnbergHand" charset="0"/>
                <a:cs typeface="AhnbergHand" charset="0"/>
              </a:rPr>
              <a:t>TCP/IP Engine</a:t>
            </a:r>
            <a:endParaRPr lang="en-US" sz="1100" dirty="0">
              <a:latin typeface="AhnbergHand" charset="0"/>
              <a:ea typeface="AhnbergHand" charset="0"/>
              <a:cs typeface="AhnbergHand" charset="0"/>
            </a:endParaRPr>
          </a:p>
        </p:txBody>
      </p:sp>
      <p:sp>
        <p:nvSpPr>
          <p:cNvPr id="30" name="Freeform 29"/>
          <p:cNvSpPr/>
          <p:nvPr/>
        </p:nvSpPr>
        <p:spPr>
          <a:xfrm>
            <a:off x="1471772" y="2473799"/>
            <a:ext cx="190020" cy="586498"/>
          </a:xfrm>
          <a:custGeom>
            <a:avLst/>
            <a:gdLst>
              <a:gd name="connsiteX0" fmla="*/ 12220 w 190020"/>
              <a:gd name="connsiteY0" fmla="*/ 569170 h 586498"/>
              <a:gd name="connsiteX1" fmla="*/ 12220 w 190020"/>
              <a:gd name="connsiteY1" fmla="*/ 518370 h 586498"/>
              <a:gd name="connsiteX2" fmla="*/ 139220 w 190020"/>
              <a:gd name="connsiteY2" fmla="*/ 20530 h 586498"/>
              <a:gd name="connsiteX3" fmla="*/ 83340 w 190020"/>
              <a:gd name="connsiteY3" fmla="*/ 86570 h 586498"/>
              <a:gd name="connsiteX4" fmla="*/ 134140 w 190020"/>
              <a:gd name="connsiteY4" fmla="*/ 5290 h 586498"/>
              <a:gd name="connsiteX5" fmla="*/ 190020 w 190020"/>
              <a:gd name="connsiteY5" fmla="*/ 157690 h 5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20" h="586498">
                <a:moveTo>
                  <a:pt x="12220" y="569170"/>
                </a:moveTo>
                <a:cubicBezTo>
                  <a:pt x="1636" y="589490"/>
                  <a:pt x="-8947" y="609810"/>
                  <a:pt x="12220" y="518370"/>
                </a:cubicBezTo>
                <a:cubicBezTo>
                  <a:pt x="33387" y="426930"/>
                  <a:pt x="127367" y="92496"/>
                  <a:pt x="139220" y="20530"/>
                </a:cubicBezTo>
                <a:cubicBezTo>
                  <a:pt x="151073" y="-51436"/>
                  <a:pt x="84187" y="89110"/>
                  <a:pt x="83340" y="86570"/>
                </a:cubicBezTo>
                <a:cubicBezTo>
                  <a:pt x="82493" y="84030"/>
                  <a:pt x="116360" y="-6563"/>
                  <a:pt x="134140" y="5290"/>
                </a:cubicBezTo>
                <a:cubicBezTo>
                  <a:pt x="151920" y="17143"/>
                  <a:pt x="190020" y="157690"/>
                  <a:pt x="190020" y="15769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577013" y="3453784"/>
            <a:ext cx="245427" cy="483216"/>
          </a:xfrm>
          <a:custGeom>
            <a:avLst/>
            <a:gdLst>
              <a:gd name="connsiteX0" fmla="*/ 245427 w 245427"/>
              <a:gd name="connsiteY0" fmla="*/ 483216 h 483216"/>
              <a:gd name="connsiteX1" fmla="*/ 37147 w 245427"/>
              <a:gd name="connsiteY1" fmla="*/ 46336 h 483216"/>
              <a:gd name="connsiteX2" fmla="*/ 1587 w 245427"/>
              <a:gd name="connsiteY2" fmla="*/ 137776 h 483216"/>
              <a:gd name="connsiteX3" fmla="*/ 57467 w 245427"/>
              <a:gd name="connsiteY3" fmla="*/ 616 h 483216"/>
              <a:gd name="connsiteX4" fmla="*/ 209867 w 245427"/>
              <a:gd name="connsiteY4" fmla="*/ 86976 h 48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27" h="483216">
                <a:moveTo>
                  <a:pt x="245427" y="483216"/>
                </a:moveTo>
                <a:cubicBezTo>
                  <a:pt x="161607" y="293562"/>
                  <a:pt x="77787" y="103909"/>
                  <a:pt x="37147" y="46336"/>
                </a:cubicBezTo>
                <a:cubicBezTo>
                  <a:pt x="-3493" y="-11237"/>
                  <a:pt x="-1800" y="145396"/>
                  <a:pt x="1587" y="137776"/>
                </a:cubicBezTo>
                <a:cubicBezTo>
                  <a:pt x="4974" y="130156"/>
                  <a:pt x="22754" y="9083"/>
                  <a:pt x="57467" y="616"/>
                </a:cubicBezTo>
                <a:cubicBezTo>
                  <a:pt x="92180" y="-7851"/>
                  <a:pt x="184467" y="73429"/>
                  <a:pt x="209867" y="8697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541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Result was Revolutionary!</a:t>
            </a:r>
            <a:endParaRPr lang="en-US" dirty="0"/>
          </a:p>
        </p:txBody>
      </p:sp>
      <p:sp>
        <p:nvSpPr>
          <p:cNvPr id="3" name="Content Placeholder 2"/>
          <p:cNvSpPr>
            <a:spLocks noGrp="1"/>
          </p:cNvSpPr>
          <p:nvPr>
            <p:ph idx="1"/>
          </p:nvPr>
        </p:nvSpPr>
        <p:spPr/>
        <p:txBody>
          <a:bodyPr>
            <a:normAutofit/>
          </a:bodyPr>
          <a:lstStyle/>
          <a:p>
            <a:r>
              <a:rPr lang="en-US" dirty="0" smtClean="0"/>
              <a:t>Very Simple</a:t>
            </a:r>
            <a:endParaRPr lang="en-US" dirty="0"/>
          </a:p>
          <a:p>
            <a:r>
              <a:rPr lang="en-US" dirty="0" smtClean="0"/>
              <a:t>Extraordinarily Cheap</a:t>
            </a:r>
          </a:p>
          <a:p>
            <a:r>
              <a:rPr lang="en-US" dirty="0" smtClean="0"/>
              <a:t>Unbelievably Efficient</a:t>
            </a:r>
          </a:p>
          <a:p>
            <a:endParaRPr lang="en-US" dirty="0"/>
          </a:p>
          <a:p>
            <a:pPr marL="266700" lvl="1" indent="0">
              <a:buNone/>
            </a:pPr>
            <a:r>
              <a:rPr lang="en-US" dirty="0" smtClean="0"/>
              <a:t>By stripping out network-centric virtual circuit states and removing time synchronicity the resultant carriage network was minimal, while more complex functions such as flow control and reliability were pushed out to the computers on the edge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8</a:t>
            </a:fld>
            <a:endParaRPr lang="en-AU" kern="0" dirty="0"/>
          </a:p>
        </p:txBody>
      </p:sp>
    </p:spTree>
    <p:extLst>
      <p:ext uri="{BB962C8B-B14F-4D97-AF65-F5344CB8AC3E}">
        <p14:creationId xmlns:p14="http://schemas.microsoft.com/office/powerpoint/2010/main" val="1965186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Evolution</a:t>
            </a:r>
            <a:endParaRPr lang="en-US" dirty="0"/>
          </a:p>
        </p:txBody>
      </p:sp>
      <p:sp>
        <p:nvSpPr>
          <p:cNvPr id="3" name="Content Placeholder 2"/>
          <p:cNvSpPr>
            <a:spLocks noGrp="1"/>
          </p:cNvSpPr>
          <p:nvPr>
            <p:ph idx="1"/>
          </p:nvPr>
        </p:nvSpPr>
        <p:spPr/>
        <p:txBody>
          <a:bodyPr/>
          <a:lstStyle/>
          <a:p>
            <a:pPr marL="0" indent="0">
              <a:spcAft>
                <a:spcPts val="450"/>
              </a:spcAft>
              <a:buNone/>
            </a:pPr>
            <a:r>
              <a:rPr lang="en-US" dirty="0" smtClean="0"/>
              <a:t>Financial considerations of the evolving commercial Internet introduced structure of the Network Provider interaction</a:t>
            </a:r>
          </a:p>
          <a:p>
            <a:pPr lvl="1">
              <a:spcAft>
                <a:spcPts val="450"/>
              </a:spcAft>
            </a:pPr>
            <a:r>
              <a:rPr lang="en-US" dirty="0" smtClean="0"/>
              <a:t>Role specialization between </a:t>
            </a:r>
            <a:r>
              <a:rPr lang="en-US" b="1" dirty="0" smtClean="0"/>
              <a:t>access networks</a:t>
            </a:r>
            <a:r>
              <a:rPr lang="en-US" dirty="0" smtClean="0"/>
              <a:t> that serviced connection of edge devices and networks and </a:t>
            </a:r>
            <a:r>
              <a:rPr lang="en-US" b="1" dirty="0" smtClean="0"/>
              <a:t>transit networks</a:t>
            </a:r>
            <a:r>
              <a:rPr lang="en-US" dirty="0" smtClean="0"/>
              <a:t> that serviced interconnection of other networks</a:t>
            </a:r>
          </a:p>
          <a:p>
            <a:pPr lvl="1">
              <a:spcAft>
                <a:spcPts val="450"/>
              </a:spcAft>
            </a:pPr>
            <a:r>
              <a:rPr lang="en-US" dirty="0" smtClean="0"/>
              <a:t>Limited forms of financial settlement in packet networks reduced interaction to either SKA peering or upstream Provider / downstream Customer </a:t>
            </a:r>
            <a:endParaRPr lang="en-US" dirty="0"/>
          </a:p>
        </p:txBody>
      </p:sp>
    </p:spTree>
    <p:extLst>
      <p:ext uri="{BB962C8B-B14F-4D97-AF65-F5344CB8AC3E}">
        <p14:creationId xmlns:p14="http://schemas.microsoft.com/office/powerpoint/2010/main" val="1188955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1110</TotalTime>
  <Words>1453</Words>
  <Application>Microsoft Macintosh PowerPoint</Application>
  <PresentationFormat>On-screen Show (16:9)</PresentationFormat>
  <Paragraphs>164</Paragraphs>
  <Slides>28</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28</vt:i4>
      </vt:variant>
    </vt:vector>
  </HeadingPairs>
  <TitlesOfParts>
    <vt:vector size="36" baseType="lpstr">
      <vt:lpstr>AhnbergHand</vt:lpstr>
      <vt:lpstr>Calibri</vt:lpstr>
      <vt:lpstr>Courier</vt:lpstr>
      <vt:lpstr>Max's Handwritin</vt:lpstr>
      <vt:lpstr>Arial</vt:lpstr>
      <vt:lpstr>APNIC33PowerPointTemplateFinal</vt:lpstr>
      <vt:lpstr>1_APNIC33PowerPointTemplateFinal</vt:lpstr>
      <vt:lpstr>3_APNIC33PowerPointTemplateFinal</vt:lpstr>
      <vt:lpstr>The Death of Transit and Beyond</vt:lpstr>
      <vt:lpstr>This presentation is not about details</vt:lpstr>
      <vt:lpstr>It’s about architecture</vt:lpstr>
      <vt:lpstr>Our heritage</vt:lpstr>
      <vt:lpstr>Computer Networks</vt:lpstr>
      <vt:lpstr>The Internet Architecture (c1980’s)</vt:lpstr>
      <vt:lpstr>PowerPoint Presentation</vt:lpstr>
      <vt:lpstr>The Result was Revolutionary!</vt:lpstr>
      <vt:lpstr>Internet Evolution</vt:lpstr>
      <vt:lpstr>Network Role Segmentation</vt:lpstr>
      <vt:lpstr>Edge Role Segmentation</vt:lpstr>
      <vt:lpstr>Content vs Carriage</vt:lpstr>
      <vt:lpstr>Content vs Carriage</vt:lpstr>
      <vt:lpstr>The Tyranny of Distance</vt:lpstr>
      <vt:lpstr>Let them eat data!</vt:lpstr>
      <vt:lpstr>Who’s building now?</vt:lpstr>
      <vt:lpstr>Today’s Internet Architecture</vt:lpstr>
      <vt:lpstr>Today’s Internet Architecture</vt:lpstr>
      <vt:lpstr>Transit?</vt:lpstr>
      <vt:lpstr>Transit?</vt:lpstr>
      <vt:lpstr>It’s not just the death of Transit …</vt:lpstr>
      <vt:lpstr>Where are we?</vt:lpstr>
      <vt:lpstr>Policy?</vt:lpstr>
      <vt:lpstr>Policy?</vt:lpstr>
      <vt:lpstr>The Internet’s “Gilded Age”*</vt:lpstr>
      <vt:lpstr>The Internet’s “Gilded Age”</vt:lpstr>
      <vt:lpstr>The Internet’s “Gilded Age”</vt:lpstr>
      <vt:lpstr>Thanks!</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89</cp:revision>
  <dcterms:created xsi:type="dcterms:W3CDTF">2014-12-22T07:13:58Z</dcterms:created>
  <dcterms:modified xsi:type="dcterms:W3CDTF">2017-02-27T10:30:55Z</dcterms:modified>
</cp:coreProperties>
</file>